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 id="2147483713" r:id="rId2"/>
  </p:sldMasterIdLst>
  <p:sldIdLst>
    <p:sldId id="257" r:id="rId3"/>
    <p:sldId id="258" r:id="rId4"/>
    <p:sldId id="275" r:id="rId5"/>
    <p:sldId id="276" r:id="rId6"/>
    <p:sldId id="279" r:id="rId7"/>
    <p:sldId id="277" r:id="rId8"/>
    <p:sldId id="268" r:id="rId9"/>
    <p:sldId id="274" r:id="rId10"/>
    <p:sldId id="281" r:id="rId11"/>
    <p:sldId id="282" r:id="rId12"/>
    <p:sldId id="283" r:id="rId13"/>
    <p:sldId id="284" r:id="rId14"/>
    <p:sldId id="286" r:id="rId15"/>
    <p:sldId id="259" r:id="rId16"/>
    <p:sldId id="287" r:id="rId17"/>
    <p:sldId id="28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0D5390-E706-19F9-D81F-A99CC265C49B}" v="7" dt="2025-04-14T19:21:16.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8" d="100"/>
          <a:sy n="58" d="100"/>
        </p:scale>
        <p:origin x="5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ibale, James" userId="9c43e65a-9ac9-4af3-b21b-cf9723fedc83" providerId="ADAL" clId="{B90D0F88-AEA6-40A1-9920-0AA66F95334A}"/>
    <pc:docChg chg="undo custSel addSld delSld modSld">
      <pc:chgData name="D'Annibale, James" userId="9c43e65a-9ac9-4af3-b21b-cf9723fedc83" providerId="ADAL" clId="{B90D0F88-AEA6-40A1-9920-0AA66F95334A}" dt="2025-04-10T15:18:05.735" v="1308" actId="27636"/>
      <pc:docMkLst>
        <pc:docMk/>
      </pc:docMkLst>
      <pc:sldChg chg="addSp delSp modSp mod">
        <pc:chgData name="D'Annibale, James" userId="9c43e65a-9ac9-4af3-b21b-cf9723fedc83" providerId="ADAL" clId="{B90D0F88-AEA6-40A1-9920-0AA66F95334A}" dt="2025-04-07T13:28:54.812" v="1198" actId="26606"/>
        <pc:sldMkLst>
          <pc:docMk/>
          <pc:sldMk cId="1220038294" sldId="268"/>
        </pc:sldMkLst>
        <pc:spChg chg="mod">
          <ac:chgData name="D'Annibale, James" userId="9c43e65a-9ac9-4af3-b21b-cf9723fedc83" providerId="ADAL" clId="{B90D0F88-AEA6-40A1-9920-0AA66F95334A}" dt="2025-04-07T13:28:54.812" v="1198" actId="26606"/>
          <ac:spMkLst>
            <pc:docMk/>
            <pc:sldMk cId="1220038294" sldId="268"/>
            <ac:spMk id="2" creationId="{95BCFE5A-0846-00AA-2C40-002F670F5B4C}"/>
          </ac:spMkLst>
        </pc:spChg>
        <pc:spChg chg="add">
          <ac:chgData name="D'Annibale, James" userId="9c43e65a-9ac9-4af3-b21b-cf9723fedc83" providerId="ADAL" clId="{B90D0F88-AEA6-40A1-9920-0AA66F95334A}" dt="2025-04-07T13:28:54.812" v="1198" actId="26606"/>
          <ac:spMkLst>
            <pc:docMk/>
            <pc:sldMk cId="1220038294" sldId="268"/>
            <ac:spMk id="39" creationId="{955A2079-FA98-4876-80F0-72364A7D2EA4}"/>
          </ac:spMkLst>
        </pc:spChg>
        <pc:graphicFrameChg chg="mod modGraphic">
          <ac:chgData name="D'Annibale, James" userId="9c43e65a-9ac9-4af3-b21b-cf9723fedc83" providerId="ADAL" clId="{B90D0F88-AEA6-40A1-9920-0AA66F95334A}" dt="2025-04-07T13:28:54.812" v="1198" actId="26606"/>
          <ac:graphicFrameMkLst>
            <pc:docMk/>
            <pc:sldMk cId="1220038294" sldId="268"/>
            <ac:graphicFrameMk id="5" creationId="{EC5F39FE-B312-B03D-0A9D-46F6A7DC769C}"/>
          </ac:graphicFrameMkLst>
        </pc:graphicFrameChg>
      </pc:sldChg>
      <pc:sldChg chg="delSp mod">
        <pc:chgData name="D'Annibale, James" userId="9c43e65a-9ac9-4af3-b21b-cf9723fedc83" providerId="ADAL" clId="{B90D0F88-AEA6-40A1-9920-0AA66F95334A}" dt="2025-04-07T12:50:48.336" v="2" actId="478"/>
        <pc:sldMkLst>
          <pc:docMk/>
          <pc:sldMk cId="2813013365" sldId="276"/>
        </pc:sldMkLst>
      </pc:sldChg>
      <pc:sldChg chg="modSp mod">
        <pc:chgData name="D'Annibale, James" userId="9c43e65a-9ac9-4af3-b21b-cf9723fedc83" providerId="ADAL" clId="{B90D0F88-AEA6-40A1-9920-0AA66F95334A}" dt="2025-04-07T12:52:58.729" v="9" actId="20577"/>
        <pc:sldMkLst>
          <pc:docMk/>
          <pc:sldMk cId="1788152846" sldId="277"/>
        </pc:sldMkLst>
        <pc:spChg chg="mod">
          <ac:chgData name="D'Annibale, James" userId="9c43e65a-9ac9-4af3-b21b-cf9723fedc83" providerId="ADAL" clId="{B90D0F88-AEA6-40A1-9920-0AA66F95334A}" dt="2025-04-07T12:51:11.630" v="4" actId="313"/>
          <ac:spMkLst>
            <pc:docMk/>
            <pc:sldMk cId="1788152846" sldId="277"/>
            <ac:spMk id="5" creationId="{2DBA1EDF-E22D-9D1D-C328-63F9DFAD3EDE}"/>
          </ac:spMkLst>
        </pc:spChg>
        <pc:spChg chg="mod">
          <ac:chgData name="D'Annibale, James" userId="9c43e65a-9ac9-4af3-b21b-cf9723fedc83" providerId="ADAL" clId="{B90D0F88-AEA6-40A1-9920-0AA66F95334A}" dt="2025-04-07T12:52:58.729" v="9" actId="20577"/>
          <ac:spMkLst>
            <pc:docMk/>
            <pc:sldMk cId="1788152846" sldId="277"/>
            <ac:spMk id="29" creationId="{663666B1-3552-ECD9-7F20-B039E684AE82}"/>
          </ac:spMkLst>
        </pc:spChg>
      </pc:sldChg>
      <pc:sldChg chg="modSp mod">
        <pc:chgData name="D'Annibale, James" userId="9c43e65a-9ac9-4af3-b21b-cf9723fedc83" providerId="ADAL" clId="{B90D0F88-AEA6-40A1-9920-0AA66F95334A}" dt="2025-04-07T12:51:17.247" v="8" actId="20577"/>
        <pc:sldMkLst>
          <pc:docMk/>
          <pc:sldMk cId="2300523366" sldId="279"/>
        </pc:sldMkLst>
        <pc:spChg chg="mod">
          <ac:chgData name="D'Annibale, James" userId="9c43e65a-9ac9-4af3-b21b-cf9723fedc83" providerId="ADAL" clId="{B90D0F88-AEA6-40A1-9920-0AA66F95334A}" dt="2025-04-07T12:51:17.247" v="8" actId="20577"/>
          <ac:spMkLst>
            <pc:docMk/>
            <pc:sldMk cId="2300523366" sldId="279"/>
            <ac:spMk id="5" creationId="{2DBA1EDF-E22D-9D1D-C328-63F9DFAD3EDE}"/>
          </ac:spMkLst>
        </pc:spChg>
      </pc:sldChg>
      <pc:sldChg chg="modSp new del mod">
        <pc:chgData name="D'Annibale, James" userId="9c43e65a-9ac9-4af3-b21b-cf9723fedc83" providerId="ADAL" clId="{B90D0F88-AEA6-40A1-9920-0AA66F95334A}" dt="2025-04-07T13:18:53.563" v="762" actId="47"/>
        <pc:sldMkLst>
          <pc:docMk/>
          <pc:sldMk cId="3207882854" sldId="280"/>
        </pc:sldMkLst>
      </pc:sldChg>
      <pc:sldChg chg="modSp new mod">
        <pc:chgData name="D'Annibale, James" userId="9c43e65a-9ac9-4af3-b21b-cf9723fedc83" providerId="ADAL" clId="{B90D0F88-AEA6-40A1-9920-0AA66F95334A}" dt="2025-04-07T13:20:48.116" v="826" actId="27636"/>
        <pc:sldMkLst>
          <pc:docMk/>
          <pc:sldMk cId="3459629155" sldId="281"/>
        </pc:sldMkLst>
        <pc:spChg chg="mod">
          <ac:chgData name="D'Annibale, James" userId="9c43e65a-9ac9-4af3-b21b-cf9723fedc83" providerId="ADAL" clId="{B90D0F88-AEA6-40A1-9920-0AA66F95334A}" dt="2025-04-07T13:12:24.934" v="274" actId="20577"/>
          <ac:spMkLst>
            <pc:docMk/>
            <pc:sldMk cId="3459629155" sldId="281"/>
            <ac:spMk id="2" creationId="{DF6DEF27-D5D8-562C-2A18-6674400B6DFA}"/>
          </ac:spMkLst>
        </pc:spChg>
        <pc:spChg chg="mod">
          <ac:chgData name="D'Annibale, James" userId="9c43e65a-9ac9-4af3-b21b-cf9723fedc83" providerId="ADAL" clId="{B90D0F88-AEA6-40A1-9920-0AA66F95334A}" dt="2025-04-07T13:20:48.116" v="826" actId="27636"/>
          <ac:spMkLst>
            <pc:docMk/>
            <pc:sldMk cId="3459629155" sldId="281"/>
            <ac:spMk id="3" creationId="{BB9A6525-EC5A-A768-7547-BCE68F7052B3}"/>
          </ac:spMkLst>
        </pc:spChg>
      </pc:sldChg>
      <pc:sldChg chg="modSp new mod">
        <pc:chgData name="D'Annibale, James" userId="9c43e65a-9ac9-4af3-b21b-cf9723fedc83" providerId="ADAL" clId="{B90D0F88-AEA6-40A1-9920-0AA66F95334A}" dt="2025-04-07T13:21:30.536" v="942"/>
        <pc:sldMkLst>
          <pc:docMk/>
          <pc:sldMk cId="3880297750" sldId="282"/>
        </pc:sldMkLst>
        <pc:spChg chg="mod">
          <ac:chgData name="D'Annibale, James" userId="9c43e65a-9ac9-4af3-b21b-cf9723fedc83" providerId="ADAL" clId="{B90D0F88-AEA6-40A1-9920-0AA66F95334A}" dt="2025-04-07T13:20:28.420" v="818" actId="20577"/>
          <ac:spMkLst>
            <pc:docMk/>
            <pc:sldMk cId="3880297750" sldId="282"/>
            <ac:spMk id="2" creationId="{8F914806-78AF-C19C-549C-753856E3231A}"/>
          </ac:spMkLst>
        </pc:spChg>
        <pc:spChg chg="mod">
          <ac:chgData name="D'Annibale, James" userId="9c43e65a-9ac9-4af3-b21b-cf9723fedc83" providerId="ADAL" clId="{B90D0F88-AEA6-40A1-9920-0AA66F95334A}" dt="2025-04-07T13:21:30.536" v="942"/>
          <ac:spMkLst>
            <pc:docMk/>
            <pc:sldMk cId="3880297750" sldId="282"/>
            <ac:spMk id="3" creationId="{EAC3498E-2910-79D4-70A1-793B40E9C68F}"/>
          </ac:spMkLst>
        </pc:spChg>
      </pc:sldChg>
      <pc:sldChg chg="modSp new mod">
        <pc:chgData name="D'Annibale, James" userId="9c43e65a-9ac9-4af3-b21b-cf9723fedc83" providerId="ADAL" clId="{B90D0F88-AEA6-40A1-9920-0AA66F95334A}" dt="2025-04-07T13:23:59.563" v="1046" actId="27636"/>
        <pc:sldMkLst>
          <pc:docMk/>
          <pc:sldMk cId="1017122852" sldId="283"/>
        </pc:sldMkLst>
        <pc:spChg chg="mod">
          <ac:chgData name="D'Annibale, James" userId="9c43e65a-9ac9-4af3-b21b-cf9723fedc83" providerId="ADAL" clId="{B90D0F88-AEA6-40A1-9920-0AA66F95334A}" dt="2025-04-07T13:21:54.585" v="958" actId="20577"/>
          <ac:spMkLst>
            <pc:docMk/>
            <pc:sldMk cId="1017122852" sldId="283"/>
            <ac:spMk id="2" creationId="{9030ADE0-157D-51F7-8B17-258D6CB45EB9}"/>
          </ac:spMkLst>
        </pc:spChg>
        <pc:spChg chg="mod">
          <ac:chgData name="D'Annibale, James" userId="9c43e65a-9ac9-4af3-b21b-cf9723fedc83" providerId="ADAL" clId="{B90D0F88-AEA6-40A1-9920-0AA66F95334A}" dt="2025-04-07T13:23:59.563" v="1046" actId="27636"/>
          <ac:spMkLst>
            <pc:docMk/>
            <pc:sldMk cId="1017122852" sldId="283"/>
            <ac:spMk id="3" creationId="{1339F350-9D0B-B21A-A1F9-4C7FAEADD918}"/>
          </ac:spMkLst>
        </pc:spChg>
      </pc:sldChg>
      <pc:sldChg chg="modSp new mod">
        <pc:chgData name="D'Annibale, James" userId="9c43e65a-9ac9-4af3-b21b-cf9723fedc83" providerId="ADAL" clId="{B90D0F88-AEA6-40A1-9920-0AA66F95334A}" dt="2025-04-07T13:27:14.726" v="1175" actId="27636"/>
        <pc:sldMkLst>
          <pc:docMk/>
          <pc:sldMk cId="1789804547" sldId="284"/>
        </pc:sldMkLst>
        <pc:spChg chg="mod">
          <ac:chgData name="D'Annibale, James" userId="9c43e65a-9ac9-4af3-b21b-cf9723fedc83" providerId="ADAL" clId="{B90D0F88-AEA6-40A1-9920-0AA66F95334A}" dt="2025-04-07T13:26:27.140" v="1069" actId="20577"/>
          <ac:spMkLst>
            <pc:docMk/>
            <pc:sldMk cId="1789804547" sldId="284"/>
            <ac:spMk id="2" creationId="{4D8FF167-B478-AFB7-A5C5-62E8ACCC9D5D}"/>
          </ac:spMkLst>
        </pc:spChg>
        <pc:spChg chg="mod">
          <ac:chgData name="D'Annibale, James" userId="9c43e65a-9ac9-4af3-b21b-cf9723fedc83" providerId="ADAL" clId="{B90D0F88-AEA6-40A1-9920-0AA66F95334A}" dt="2025-04-07T13:27:14.726" v="1175" actId="27636"/>
          <ac:spMkLst>
            <pc:docMk/>
            <pc:sldMk cId="1789804547" sldId="284"/>
            <ac:spMk id="3" creationId="{C321384C-1223-B46F-2AEC-8BC45DDFE9AF}"/>
          </ac:spMkLst>
        </pc:spChg>
      </pc:sldChg>
      <pc:sldChg chg="addSp delSp modSp new mod setBg">
        <pc:chgData name="D'Annibale, James" userId="9c43e65a-9ac9-4af3-b21b-cf9723fedc83" providerId="ADAL" clId="{B90D0F88-AEA6-40A1-9920-0AA66F95334A}" dt="2025-04-10T15:18:05.735" v="1308" actId="27636"/>
        <pc:sldMkLst>
          <pc:docMk/>
          <pc:sldMk cId="4241180995" sldId="285"/>
        </pc:sldMkLst>
        <pc:spChg chg="mod ord">
          <ac:chgData name="D'Annibale, James" userId="9c43e65a-9ac9-4af3-b21b-cf9723fedc83" providerId="ADAL" clId="{B90D0F88-AEA6-40A1-9920-0AA66F95334A}" dt="2025-04-10T15:18:05.735" v="1308" actId="27636"/>
          <ac:spMkLst>
            <pc:docMk/>
            <pc:sldMk cId="4241180995" sldId="285"/>
            <ac:spMk id="2" creationId="{659B6684-EEFC-AA0A-20F1-2A06B173E811}"/>
          </ac:spMkLst>
        </pc:spChg>
        <pc:spChg chg="add del">
          <ac:chgData name="D'Annibale, James" userId="9c43e65a-9ac9-4af3-b21b-cf9723fedc83" providerId="ADAL" clId="{B90D0F88-AEA6-40A1-9920-0AA66F95334A}" dt="2025-04-10T15:17:48.057" v="1297" actId="26606"/>
          <ac:spMkLst>
            <pc:docMk/>
            <pc:sldMk cId="4241180995" sldId="285"/>
            <ac:spMk id="18" creationId="{74751229-0244-4FBB-BED1-407467F4C951}"/>
          </ac:spMkLst>
        </pc:spChg>
        <pc:spChg chg="add">
          <ac:chgData name="D'Annibale, James" userId="9c43e65a-9ac9-4af3-b21b-cf9723fedc83" providerId="ADAL" clId="{B90D0F88-AEA6-40A1-9920-0AA66F95334A}" dt="2025-04-10T15:17:48.057" v="1297" actId="26606"/>
          <ac:spMkLst>
            <pc:docMk/>
            <pc:sldMk cId="4241180995" sldId="285"/>
            <ac:spMk id="24" creationId="{F12E7CC5-C78B-4EBD-9565-3FA00FAA6CF2}"/>
          </ac:spMkLst>
        </pc:spChg>
        <pc:spChg chg="add">
          <ac:chgData name="D'Annibale, James" userId="9c43e65a-9ac9-4af3-b21b-cf9723fedc83" providerId="ADAL" clId="{B90D0F88-AEA6-40A1-9920-0AA66F95334A}" dt="2025-04-10T15:17:48.057" v="1297" actId="26606"/>
          <ac:spMkLst>
            <pc:docMk/>
            <pc:sldMk cId="4241180995" sldId="285"/>
            <ac:spMk id="26" creationId="{3A4529A5-F675-429F-8044-01372BB13422}"/>
          </ac:spMkLst>
        </pc:spChg>
        <pc:spChg chg="add">
          <ac:chgData name="D'Annibale, James" userId="9c43e65a-9ac9-4af3-b21b-cf9723fedc83" providerId="ADAL" clId="{B90D0F88-AEA6-40A1-9920-0AA66F95334A}" dt="2025-04-10T15:17:48.057" v="1297" actId="26606"/>
          <ac:spMkLst>
            <pc:docMk/>
            <pc:sldMk cId="4241180995" sldId="285"/>
            <ac:spMk id="28" creationId="{63DAB858-5A0C-4AFF-AAC6-705EDF8DB733}"/>
          </ac:spMkLst>
        </pc:spChg>
        <pc:picChg chg="add del">
          <ac:chgData name="D'Annibale, James" userId="9c43e65a-9ac9-4af3-b21b-cf9723fedc83" providerId="ADAL" clId="{B90D0F88-AEA6-40A1-9920-0AA66F95334A}" dt="2025-04-10T15:17:48.057" v="1297" actId="26606"/>
          <ac:picMkLst>
            <pc:docMk/>
            <pc:sldMk cId="4241180995" sldId="285"/>
            <ac:picMk id="8" creationId="{45C5B6B8-A455-4DD7-AC1E-104A4FC16D02}"/>
          </ac:picMkLst>
        </pc:picChg>
        <pc:picChg chg="add mod">
          <ac:chgData name="D'Annibale, James" userId="9c43e65a-9ac9-4af3-b21b-cf9723fedc83" providerId="ADAL" clId="{B90D0F88-AEA6-40A1-9920-0AA66F95334A}" dt="2025-04-10T15:17:48.057" v="1297" actId="26606"/>
          <ac:picMkLst>
            <pc:docMk/>
            <pc:sldMk cId="4241180995" sldId="285"/>
            <ac:picMk id="19" creationId="{A19F66A2-02F4-107E-D0E3-A1A63336907D}"/>
          </ac:picMkLst>
        </pc:picChg>
      </pc:sldChg>
    </pc:docChg>
  </pc:docChgLst>
  <pc:docChgLst>
    <pc:chgData name="D'Annibale, James" userId="S::dannibaj@dickinson.edu::9c43e65a-9ac9-4af3-b21b-cf9723fedc83" providerId="AD" clId="Web-{040D5390-E706-19F9-D81F-A99CC265C49B}"/>
    <pc:docChg chg="addSld delSld">
      <pc:chgData name="D'Annibale, James" userId="S::dannibaj@dickinson.edu::9c43e65a-9ac9-4af3-b21b-cf9723fedc83" providerId="AD" clId="Web-{040D5390-E706-19F9-D81F-A99CC265C49B}" dt="2025-04-14T19:21:16.784" v="6"/>
      <pc:docMkLst>
        <pc:docMk/>
      </pc:docMkLst>
      <pc:sldChg chg="add del">
        <pc:chgData name="D'Annibale, James" userId="S::dannibaj@dickinson.edu::9c43e65a-9ac9-4af3-b21b-cf9723fedc83" providerId="AD" clId="Web-{040D5390-E706-19F9-D81F-A99CC265C49B}" dt="2025-04-14T19:21:10.127" v="5"/>
        <pc:sldMkLst>
          <pc:docMk/>
          <pc:sldMk cId="2367956393" sldId="259"/>
        </pc:sldMkLst>
      </pc:sldChg>
      <pc:sldChg chg="add">
        <pc:chgData name="D'Annibale, James" userId="S::dannibaj@dickinson.edu::9c43e65a-9ac9-4af3-b21b-cf9723fedc83" providerId="AD" clId="Web-{040D5390-E706-19F9-D81F-A99CC265C49B}" dt="2025-04-14T19:19:48.668" v="0"/>
        <pc:sldMkLst>
          <pc:docMk/>
          <pc:sldMk cId="411484365" sldId="286"/>
        </pc:sldMkLst>
      </pc:sldChg>
      <pc:sldChg chg="add del">
        <pc:chgData name="D'Annibale, James" userId="S::dannibaj@dickinson.edu::9c43e65a-9ac9-4af3-b21b-cf9723fedc83" providerId="AD" clId="Web-{040D5390-E706-19F9-D81F-A99CC265C49B}" dt="2025-04-14T19:21:16.784" v="6"/>
        <pc:sldMkLst>
          <pc:docMk/>
          <pc:sldMk cId="2620093255" sldId="28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C4A6DD-115C-498A-91EA-ED8BA5C3693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0B8F4FC-225B-4D27-8803-7075E2038A8A}">
      <dgm:prSet/>
      <dgm:spPr/>
      <dgm:t>
        <a:bodyPr/>
        <a:lstStyle/>
        <a:p>
          <a:r>
            <a:rPr lang="en-US"/>
            <a:t>Role</a:t>
          </a:r>
        </a:p>
      </dgm:t>
    </dgm:pt>
    <dgm:pt modelId="{837BCB09-F906-4B8C-A115-6DAB30C43A76}" type="parTrans" cxnId="{1E656C64-0AA8-4776-A106-53F5D41F16DF}">
      <dgm:prSet/>
      <dgm:spPr/>
      <dgm:t>
        <a:bodyPr/>
        <a:lstStyle/>
        <a:p>
          <a:endParaRPr lang="en-US"/>
        </a:p>
      </dgm:t>
    </dgm:pt>
    <dgm:pt modelId="{7CA27CA3-1BDD-4AF4-9F31-CFB328072FC8}" type="sibTrans" cxnId="{1E656C64-0AA8-4776-A106-53F5D41F16DF}">
      <dgm:prSet/>
      <dgm:spPr/>
      <dgm:t>
        <a:bodyPr/>
        <a:lstStyle/>
        <a:p>
          <a:endParaRPr lang="en-US"/>
        </a:p>
      </dgm:t>
    </dgm:pt>
    <dgm:pt modelId="{380161ED-07AE-45F5-9C63-54BF4099D341}">
      <dgm:prSet/>
      <dgm:spPr/>
      <dgm:t>
        <a:bodyPr/>
        <a:lstStyle/>
        <a:p>
          <a:r>
            <a:rPr lang="en-US"/>
            <a:t>Who are you?</a:t>
          </a:r>
        </a:p>
      </dgm:t>
    </dgm:pt>
    <dgm:pt modelId="{45E00983-4116-4F36-913C-1C025F108F7B}" type="parTrans" cxnId="{9027E81A-E7CE-4A69-AB5A-58C0359256F4}">
      <dgm:prSet/>
      <dgm:spPr/>
      <dgm:t>
        <a:bodyPr/>
        <a:lstStyle/>
        <a:p>
          <a:endParaRPr lang="en-US"/>
        </a:p>
      </dgm:t>
    </dgm:pt>
    <dgm:pt modelId="{05E1645B-26F8-45DD-984B-648EB308677B}" type="sibTrans" cxnId="{9027E81A-E7CE-4A69-AB5A-58C0359256F4}">
      <dgm:prSet/>
      <dgm:spPr/>
      <dgm:t>
        <a:bodyPr/>
        <a:lstStyle/>
        <a:p>
          <a:endParaRPr lang="en-US"/>
        </a:p>
      </dgm:t>
    </dgm:pt>
    <dgm:pt modelId="{A31BEC15-3469-46C5-B785-23B8E94596B8}">
      <dgm:prSet/>
      <dgm:spPr/>
      <dgm:t>
        <a:bodyPr/>
        <a:lstStyle/>
        <a:p>
          <a:r>
            <a:rPr lang="en-US"/>
            <a:t>Context</a:t>
          </a:r>
        </a:p>
      </dgm:t>
    </dgm:pt>
    <dgm:pt modelId="{54EE24A6-410D-4E4D-8EEC-92CF01F4F2A9}" type="parTrans" cxnId="{F3FFB1CE-D39C-4C1A-8BDA-551066272E34}">
      <dgm:prSet/>
      <dgm:spPr/>
      <dgm:t>
        <a:bodyPr/>
        <a:lstStyle/>
        <a:p>
          <a:endParaRPr lang="en-US"/>
        </a:p>
      </dgm:t>
    </dgm:pt>
    <dgm:pt modelId="{C534E6E7-158F-4FC5-90DE-547C2CC436CF}" type="sibTrans" cxnId="{F3FFB1CE-D39C-4C1A-8BDA-551066272E34}">
      <dgm:prSet/>
      <dgm:spPr/>
      <dgm:t>
        <a:bodyPr/>
        <a:lstStyle/>
        <a:p>
          <a:endParaRPr lang="en-US"/>
        </a:p>
      </dgm:t>
    </dgm:pt>
    <dgm:pt modelId="{01DB3A2E-5CC2-4796-A3B0-50E1D794B81F}">
      <dgm:prSet/>
      <dgm:spPr/>
      <dgm:t>
        <a:bodyPr/>
        <a:lstStyle/>
        <a:p>
          <a:r>
            <a:rPr lang="en-US"/>
            <a:t>What are you working on?</a:t>
          </a:r>
        </a:p>
      </dgm:t>
    </dgm:pt>
    <dgm:pt modelId="{CF58005B-7AC1-46A8-BB08-AEE2B0FB263A}" type="parTrans" cxnId="{AE197249-0F30-4CC5-A89C-CD37B7C993B1}">
      <dgm:prSet/>
      <dgm:spPr/>
      <dgm:t>
        <a:bodyPr/>
        <a:lstStyle/>
        <a:p>
          <a:endParaRPr lang="en-US"/>
        </a:p>
      </dgm:t>
    </dgm:pt>
    <dgm:pt modelId="{896407C8-B781-45EB-ACF6-B8A580491D83}" type="sibTrans" cxnId="{AE197249-0F30-4CC5-A89C-CD37B7C993B1}">
      <dgm:prSet/>
      <dgm:spPr/>
      <dgm:t>
        <a:bodyPr/>
        <a:lstStyle/>
        <a:p>
          <a:endParaRPr lang="en-US"/>
        </a:p>
      </dgm:t>
    </dgm:pt>
    <dgm:pt modelId="{078DA640-7870-4073-B52C-469584A52290}">
      <dgm:prSet/>
      <dgm:spPr/>
      <dgm:t>
        <a:bodyPr/>
        <a:lstStyle/>
        <a:p>
          <a:r>
            <a:rPr lang="en-US"/>
            <a:t>Information available</a:t>
          </a:r>
        </a:p>
      </dgm:t>
    </dgm:pt>
    <dgm:pt modelId="{736E107C-526A-4965-A9B1-502044BF1BC7}" type="parTrans" cxnId="{7562B8CE-61D3-4971-BCA6-22B7E5010ABE}">
      <dgm:prSet/>
      <dgm:spPr/>
      <dgm:t>
        <a:bodyPr/>
        <a:lstStyle/>
        <a:p>
          <a:endParaRPr lang="en-US"/>
        </a:p>
      </dgm:t>
    </dgm:pt>
    <dgm:pt modelId="{22AC9B6B-8C8B-4FDB-AABD-26BF2A65DA47}" type="sibTrans" cxnId="{7562B8CE-61D3-4971-BCA6-22B7E5010ABE}">
      <dgm:prSet/>
      <dgm:spPr/>
      <dgm:t>
        <a:bodyPr/>
        <a:lstStyle/>
        <a:p>
          <a:endParaRPr lang="en-US"/>
        </a:p>
      </dgm:t>
    </dgm:pt>
    <dgm:pt modelId="{32A34B3A-D875-4862-BEF4-0BB4499892DA}">
      <dgm:prSet/>
      <dgm:spPr/>
      <dgm:t>
        <a:bodyPr/>
        <a:lstStyle/>
        <a:p>
          <a:r>
            <a:rPr lang="en-US" dirty="0"/>
            <a:t>What information should the AI focus on as opposed to the full internet or training set?</a:t>
          </a:r>
        </a:p>
      </dgm:t>
    </dgm:pt>
    <dgm:pt modelId="{4A4CA2FE-5378-4644-85FF-CCDD3705FC34}" type="parTrans" cxnId="{5A15821E-0163-4835-B4F2-ECE2962455A9}">
      <dgm:prSet/>
      <dgm:spPr/>
      <dgm:t>
        <a:bodyPr/>
        <a:lstStyle/>
        <a:p>
          <a:endParaRPr lang="en-US"/>
        </a:p>
      </dgm:t>
    </dgm:pt>
    <dgm:pt modelId="{03DBB641-5270-4B68-9075-20E237C2E96A}" type="sibTrans" cxnId="{5A15821E-0163-4835-B4F2-ECE2962455A9}">
      <dgm:prSet/>
      <dgm:spPr/>
      <dgm:t>
        <a:bodyPr/>
        <a:lstStyle/>
        <a:p>
          <a:endParaRPr lang="en-US"/>
        </a:p>
      </dgm:t>
    </dgm:pt>
    <dgm:pt modelId="{003971FC-DFBF-4DD9-B7CB-04B5513EC4EC}">
      <dgm:prSet/>
      <dgm:spPr/>
      <dgm:t>
        <a:bodyPr/>
        <a:lstStyle/>
        <a:p>
          <a:r>
            <a:rPr lang="en-US"/>
            <a:t>Output desired</a:t>
          </a:r>
        </a:p>
      </dgm:t>
    </dgm:pt>
    <dgm:pt modelId="{4F93C0A5-EE49-474C-9385-46E1A038C19C}" type="parTrans" cxnId="{BDE88DCE-6756-4785-A60D-83D7CEBD84C8}">
      <dgm:prSet/>
      <dgm:spPr/>
      <dgm:t>
        <a:bodyPr/>
        <a:lstStyle/>
        <a:p>
          <a:endParaRPr lang="en-US"/>
        </a:p>
      </dgm:t>
    </dgm:pt>
    <dgm:pt modelId="{D38C5173-9550-4624-BCA7-BEFA658CAA80}" type="sibTrans" cxnId="{BDE88DCE-6756-4785-A60D-83D7CEBD84C8}">
      <dgm:prSet/>
      <dgm:spPr/>
      <dgm:t>
        <a:bodyPr/>
        <a:lstStyle/>
        <a:p>
          <a:endParaRPr lang="en-US"/>
        </a:p>
      </dgm:t>
    </dgm:pt>
    <dgm:pt modelId="{4BA117CB-1220-4550-BC5F-1BA6620244E8}">
      <dgm:prSet/>
      <dgm:spPr/>
      <dgm:t>
        <a:bodyPr/>
        <a:lstStyle/>
        <a:p>
          <a:r>
            <a:rPr lang="en-US"/>
            <a:t>What do you want to accomplish with the AI?</a:t>
          </a:r>
        </a:p>
      </dgm:t>
    </dgm:pt>
    <dgm:pt modelId="{9D64B844-DF3B-4E1B-AC0C-CD80CBF7188D}" type="parTrans" cxnId="{CE07A0F4-5FEC-4369-B057-3038B07233C8}">
      <dgm:prSet/>
      <dgm:spPr/>
      <dgm:t>
        <a:bodyPr/>
        <a:lstStyle/>
        <a:p>
          <a:endParaRPr lang="en-US"/>
        </a:p>
      </dgm:t>
    </dgm:pt>
    <dgm:pt modelId="{77662197-3BA4-47A5-B77D-31AAF9468175}" type="sibTrans" cxnId="{CE07A0F4-5FEC-4369-B057-3038B07233C8}">
      <dgm:prSet/>
      <dgm:spPr/>
      <dgm:t>
        <a:bodyPr/>
        <a:lstStyle/>
        <a:p>
          <a:endParaRPr lang="en-US"/>
        </a:p>
      </dgm:t>
    </dgm:pt>
    <dgm:pt modelId="{BD5E80B5-3FBA-4344-8E5C-31B643A7CA42}">
      <dgm:prSet/>
      <dgm:spPr/>
      <dgm:t>
        <a:bodyPr/>
        <a:lstStyle/>
        <a:p>
          <a:r>
            <a:rPr lang="en-US"/>
            <a:t>Communicate with the AI as if it is a person. Think of it as a helpful co-worker.</a:t>
          </a:r>
        </a:p>
      </dgm:t>
    </dgm:pt>
    <dgm:pt modelId="{77884DA4-63C8-4CBF-8718-6194E0AF22FE}" type="parTrans" cxnId="{A432FC91-9AC8-4881-9942-E94A7C821C21}">
      <dgm:prSet/>
      <dgm:spPr/>
      <dgm:t>
        <a:bodyPr/>
        <a:lstStyle/>
        <a:p>
          <a:endParaRPr lang="en-US"/>
        </a:p>
      </dgm:t>
    </dgm:pt>
    <dgm:pt modelId="{71FC4D0E-4D03-4752-B0CD-6C0B11BE9D6B}" type="sibTrans" cxnId="{A432FC91-9AC8-4881-9942-E94A7C821C21}">
      <dgm:prSet/>
      <dgm:spPr/>
      <dgm:t>
        <a:bodyPr/>
        <a:lstStyle/>
        <a:p>
          <a:endParaRPr lang="en-US"/>
        </a:p>
      </dgm:t>
    </dgm:pt>
    <dgm:pt modelId="{5942AD31-B75D-4BEB-B0A8-5E486F6218C1}" type="pres">
      <dgm:prSet presAssocID="{A4C4A6DD-115C-498A-91EA-ED8BA5C3693B}" presName="linear" presStyleCnt="0">
        <dgm:presLayoutVars>
          <dgm:animLvl val="lvl"/>
          <dgm:resizeHandles val="exact"/>
        </dgm:presLayoutVars>
      </dgm:prSet>
      <dgm:spPr/>
    </dgm:pt>
    <dgm:pt modelId="{0D1E452E-436E-4DFB-A502-3FEF4CCC11B2}" type="pres">
      <dgm:prSet presAssocID="{60B8F4FC-225B-4D27-8803-7075E2038A8A}" presName="parentText" presStyleLbl="node1" presStyleIdx="0" presStyleCnt="5">
        <dgm:presLayoutVars>
          <dgm:chMax val="0"/>
          <dgm:bulletEnabled val="1"/>
        </dgm:presLayoutVars>
      </dgm:prSet>
      <dgm:spPr/>
    </dgm:pt>
    <dgm:pt modelId="{4646DD9B-DAF7-487B-97B4-B86B3B37A623}" type="pres">
      <dgm:prSet presAssocID="{60B8F4FC-225B-4D27-8803-7075E2038A8A}" presName="childText" presStyleLbl="revTx" presStyleIdx="0" presStyleCnt="4">
        <dgm:presLayoutVars>
          <dgm:bulletEnabled val="1"/>
        </dgm:presLayoutVars>
      </dgm:prSet>
      <dgm:spPr/>
    </dgm:pt>
    <dgm:pt modelId="{29F586E1-9B3C-45A0-9C4F-648C017BB300}" type="pres">
      <dgm:prSet presAssocID="{A31BEC15-3469-46C5-B785-23B8E94596B8}" presName="parentText" presStyleLbl="node1" presStyleIdx="1" presStyleCnt="5">
        <dgm:presLayoutVars>
          <dgm:chMax val="0"/>
          <dgm:bulletEnabled val="1"/>
        </dgm:presLayoutVars>
      </dgm:prSet>
      <dgm:spPr/>
    </dgm:pt>
    <dgm:pt modelId="{01ED427A-2FE9-41B6-897B-D2533D14A7B0}" type="pres">
      <dgm:prSet presAssocID="{A31BEC15-3469-46C5-B785-23B8E94596B8}" presName="childText" presStyleLbl="revTx" presStyleIdx="1" presStyleCnt="4">
        <dgm:presLayoutVars>
          <dgm:bulletEnabled val="1"/>
        </dgm:presLayoutVars>
      </dgm:prSet>
      <dgm:spPr/>
    </dgm:pt>
    <dgm:pt modelId="{CB42426C-803A-4B8B-B60C-B84DAF883408}" type="pres">
      <dgm:prSet presAssocID="{078DA640-7870-4073-B52C-469584A52290}" presName="parentText" presStyleLbl="node1" presStyleIdx="2" presStyleCnt="5">
        <dgm:presLayoutVars>
          <dgm:chMax val="0"/>
          <dgm:bulletEnabled val="1"/>
        </dgm:presLayoutVars>
      </dgm:prSet>
      <dgm:spPr/>
    </dgm:pt>
    <dgm:pt modelId="{8DEF7CA7-C18D-471E-BA86-E9497D48F1A4}" type="pres">
      <dgm:prSet presAssocID="{078DA640-7870-4073-B52C-469584A52290}" presName="childText" presStyleLbl="revTx" presStyleIdx="2" presStyleCnt="4">
        <dgm:presLayoutVars>
          <dgm:bulletEnabled val="1"/>
        </dgm:presLayoutVars>
      </dgm:prSet>
      <dgm:spPr/>
    </dgm:pt>
    <dgm:pt modelId="{8B054EC8-E9ED-434D-93D2-F5715D708EC9}" type="pres">
      <dgm:prSet presAssocID="{003971FC-DFBF-4DD9-B7CB-04B5513EC4EC}" presName="parentText" presStyleLbl="node1" presStyleIdx="3" presStyleCnt="5">
        <dgm:presLayoutVars>
          <dgm:chMax val="0"/>
          <dgm:bulletEnabled val="1"/>
        </dgm:presLayoutVars>
      </dgm:prSet>
      <dgm:spPr/>
    </dgm:pt>
    <dgm:pt modelId="{08C4E404-44F5-449A-84D9-EE8DA422174E}" type="pres">
      <dgm:prSet presAssocID="{003971FC-DFBF-4DD9-B7CB-04B5513EC4EC}" presName="childText" presStyleLbl="revTx" presStyleIdx="3" presStyleCnt="4">
        <dgm:presLayoutVars>
          <dgm:bulletEnabled val="1"/>
        </dgm:presLayoutVars>
      </dgm:prSet>
      <dgm:spPr/>
    </dgm:pt>
    <dgm:pt modelId="{0015AA89-46D7-4324-86A7-F1BEFBA7ECCC}" type="pres">
      <dgm:prSet presAssocID="{BD5E80B5-3FBA-4344-8E5C-31B643A7CA42}" presName="parentText" presStyleLbl="node1" presStyleIdx="4" presStyleCnt="5">
        <dgm:presLayoutVars>
          <dgm:chMax val="0"/>
          <dgm:bulletEnabled val="1"/>
        </dgm:presLayoutVars>
      </dgm:prSet>
      <dgm:spPr/>
    </dgm:pt>
  </dgm:ptLst>
  <dgm:cxnLst>
    <dgm:cxn modelId="{9027E81A-E7CE-4A69-AB5A-58C0359256F4}" srcId="{60B8F4FC-225B-4D27-8803-7075E2038A8A}" destId="{380161ED-07AE-45F5-9C63-54BF4099D341}" srcOrd="0" destOrd="0" parTransId="{45E00983-4116-4F36-913C-1C025F108F7B}" sibTransId="{05E1645B-26F8-45DD-984B-648EB308677B}"/>
    <dgm:cxn modelId="{5A15821E-0163-4835-B4F2-ECE2962455A9}" srcId="{078DA640-7870-4073-B52C-469584A52290}" destId="{32A34B3A-D875-4862-BEF4-0BB4499892DA}" srcOrd="0" destOrd="0" parTransId="{4A4CA2FE-5378-4644-85FF-CCDD3705FC34}" sibTransId="{03DBB641-5270-4B68-9075-20E237C2E96A}"/>
    <dgm:cxn modelId="{D30F1821-6FB1-4584-8631-BA20079E9763}" type="presOf" srcId="{BD5E80B5-3FBA-4344-8E5C-31B643A7CA42}" destId="{0015AA89-46D7-4324-86A7-F1BEFBA7ECCC}" srcOrd="0" destOrd="0" presId="urn:microsoft.com/office/officeart/2005/8/layout/vList2"/>
    <dgm:cxn modelId="{B7B29E2A-2F5E-44DA-A95E-018DFC246767}" type="presOf" srcId="{380161ED-07AE-45F5-9C63-54BF4099D341}" destId="{4646DD9B-DAF7-487B-97B4-B86B3B37A623}" srcOrd="0" destOrd="0" presId="urn:microsoft.com/office/officeart/2005/8/layout/vList2"/>
    <dgm:cxn modelId="{1E656C64-0AA8-4776-A106-53F5D41F16DF}" srcId="{A4C4A6DD-115C-498A-91EA-ED8BA5C3693B}" destId="{60B8F4FC-225B-4D27-8803-7075E2038A8A}" srcOrd="0" destOrd="0" parTransId="{837BCB09-F906-4B8C-A115-6DAB30C43A76}" sibTransId="{7CA27CA3-1BDD-4AF4-9F31-CFB328072FC8}"/>
    <dgm:cxn modelId="{AE197249-0F30-4CC5-A89C-CD37B7C993B1}" srcId="{A31BEC15-3469-46C5-B785-23B8E94596B8}" destId="{01DB3A2E-5CC2-4796-A3B0-50E1D794B81F}" srcOrd="0" destOrd="0" parTransId="{CF58005B-7AC1-46A8-BB08-AEE2B0FB263A}" sibTransId="{896407C8-B781-45EB-ACF6-B8A580491D83}"/>
    <dgm:cxn modelId="{CB9C5278-580F-492E-9231-1528AFF57B90}" type="presOf" srcId="{60B8F4FC-225B-4D27-8803-7075E2038A8A}" destId="{0D1E452E-436E-4DFB-A502-3FEF4CCC11B2}" srcOrd="0" destOrd="0" presId="urn:microsoft.com/office/officeart/2005/8/layout/vList2"/>
    <dgm:cxn modelId="{9C990186-83F8-4A71-8785-9C114CE3516F}" type="presOf" srcId="{078DA640-7870-4073-B52C-469584A52290}" destId="{CB42426C-803A-4B8B-B60C-B84DAF883408}" srcOrd="0" destOrd="0" presId="urn:microsoft.com/office/officeart/2005/8/layout/vList2"/>
    <dgm:cxn modelId="{A432FC91-9AC8-4881-9942-E94A7C821C21}" srcId="{A4C4A6DD-115C-498A-91EA-ED8BA5C3693B}" destId="{BD5E80B5-3FBA-4344-8E5C-31B643A7CA42}" srcOrd="4" destOrd="0" parTransId="{77884DA4-63C8-4CBF-8718-6194E0AF22FE}" sibTransId="{71FC4D0E-4D03-4752-B0CD-6C0B11BE9D6B}"/>
    <dgm:cxn modelId="{9649E1A1-BB2B-4996-AB3B-3F67A4E538A9}" type="presOf" srcId="{A31BEC15-3469-46C5-B785-23B8E94596B8}" destId="{29F586E1-9B3C-45A0-9C4F-648C017BB300}" srcOrd="0" destOrd="0" presId="urn:microsoft.com/office/officeart/2005/8/layout/vList2"/>
    <dgm:cxn modelId="{DEB7EBBA-BD85-4BFE-85C9-1DCCF0609B28}" type="presOf" srcId="{4BA117CB-1220-4550-BC5F-1BA6620244E8}" destId="{08C4E404-44F5-449A-84D9-EE8DA422174E}" srcOrd="0" destOrd="0" presId="urn:microsoft.com/office/officeart/2005/8/layout/vList2"/>
    <dgm:cxn modelId="{BDE88DCE-6756-4785-A60D-83D7CEBD84C8}" srcId="{A4C4A6DD-115C-498A-91EA-ED8BA5C3693B}" destId="{003971FC-DFBF-4DD9-B7CB-04B5513EC4EC}" srcOrd="3" destOrd="0" parTransId="{4F93C0A5-EE49-474C-9385-46E1A038C19C}" sibTransId="{D38C5173-9550-4624-BCA7-BEFA658CAA80}"/>
    <dgm:cxn modelId="{F3FFB1CE-D39C-4C1A-8BDA-551066272E34}" srcId="{A4C4A6DD-115C-498A-91EA-ED8BA5C3693B}" destId="{A31BEC15-3469-46C5-B785-23B8E94596B8}" srcOrd="1" destOrd="0" parTransId="{54EE24A6-410D-4E4D-8EEC-92CF01F4F2A9}" sibTransId="{C534E6E7-158F-4FC5-90DE-547C2CC436CF}"/>
    <dgm:cxn modelId="{7562B8CE-61D3-4971-BCA6-22B7E5010ABE}" srcId="{A4C4A6DD-115C-498A-91EA-ED8BA5C3693B}" destId="{078DA640-7870-4073-B52C-469584A52290}" srcOrd="2" destOrd="0" parTransId="{736E107C-526A-4965-A9B1-502044BF1BC7}" sibTransId="{22AC9B6B-8C8B-4FDB-AABD-26BF2A65DA47}"/>
    <dgm:cxn modelId="{7E9EE4E2-D8B7-4914-ADB2-FC5251D2467F}" type="presOf" srcId="{003971FC-DFBF-4DD9-B7CB-04B5513EC4EC}" destId="{8B054EC8-E9ED-434D-93D2-F5715D708EC9}" srcOrd="0" destOrd="0" presId="urn:microsoft.com/office/officeart/2005/8/layout/vList2"/>
    <dgm:cxn modelId="{82EDFCF0-F845-4435-99C4-053A1B33E233}" type="presOf" srcId="{A4C4A6DD-115C-498A-91EA-ED8BA5C3693B}" destId="{5942AD31-B75D-4BEB-B0A8-5E486F6218C1}" srcOrd="0" destOrd="0" presId="urn:microsoft.com/office/officeart/2005/8/layout/vList2"/>
    <dgm:cxn modelId="{CE07A0F4-5FEC-4369-B057-3038B07233C8}" srcId="{003971FC-DFBF-4DD9-B7CB-04B5513EC4EC}" destId="{4BA117CB-1220-4550-BC5F-1BA6620244E8}" srcOrd="0" destOrd="0" parTransId="{9D64B844-DF3B-4E1B-AC0C-CD80CBF7188D}" sibTransId="{77662197-3BA4-47A5-B77D-31AAF9468175}"/>
    <dgm:cxn modelId="{363D04FB-A65D-4D06-AB27-8732D8C5EE0D}" type="presOf" srcId="{32A34B3A-D875-4862-BEF4-0BB4499892DA}" destId="{8DEF7CA7-C18D-471E-BA86-E9497D48F1A4}" srcOrd="0" destOrd="0" presId="urn:microsoft.com/office/officeart/2005/8/layout/vList2"/>
    <dgm:cxn modelId="{A9A298FB-F28C-42C6-B4F3-3F1B827028F1}" type="presOf" srcId="{01DB3A2E-5CC2-4796-A3B0-50E1D794B81F}" destId="{01ED427A-2FE9-41B6-897B-D2533D14A7B0}" srcOrd="0" destOrd="0" presId="urn:microsoft.com/office/officeart/2005/8/layout/vList2"/>
    <dgm:cxn modelId="{94C38205-6B1A-487F-8E45-524C96AE82E0}" type="presParOf" srcId="{5942AD31-B75D-4BEB-B0A8-5E486F6218C1}" destId="{0D1E452E-436E-4DFB-A502-3FEF4CCC11B2}" srcOrd="0" destOrd="0" presId="urn:microsoft.com/office/officeart/2005/8/layout/vList2"/>
    <dgm:cxn modelId="{339AE024-9F3D-4975-BCF1-ABDE36B63FAA}" type="presParOf" srcId="{5942AD31-B75D-4BEB-B0A8-5E486F6218C1}" destId="{4646DD9B-DAF7-487B-97B4-B86B3B37A623}" srcOrd="1" destOrd="0" presId="urn:microsoft.com/office/officeart/2005/8/layout/vList2"/>
    <dgm:cxn modelId="{503EDE4E-071F-4AB5-BDED-BB0323D09E56}" type="presParOf" srcId="{5942AD31-B75D-4BEB-B0A8-5E486F6218C1}" destId="{29F586E1-9B3C-45A0-9C4F-648C017BB300}" srcOrd="2" destOrd="0" presId="urn:microsoft.com/office/officeart/2005/8/layout/vList2"/>
    <dgm:cxn modelId="{F09320C3-E209-48FF-97BA-FA3E9D377695}" type="presParOf" srcId="{5942AD31-B75D-4BEB-B0A8-5E486F6218C1}" destId="{01ED427A-2FE9-41B6-897B-D2533D14A7B0}" srcOrd="3" destOrd="0" presId="urn:microsoft.com/office/officeart/2005/8/layout/vList2"/>
    <dgm:cxn modelId="{2DF7B44F-1C00-40A6-9DAF-A8F6855FF7EA}" type="presParOf" srcId="{5942AD31-B75D-4BEB-B0A8-5E486F6218C1}" destId="{CB42426C-803A-4B8B-B60C-B84DAF883408}" srcOrd="4" destOrd="0" presId="urn:microsoft.com/office/officeart/2005/8/layout/vList2"/>
    <dgm:cxn modelId="{BE9AE0AE-FF57-4122-BDBC-A103D7D67749}" type="presParOf" srcId="{5942AD31-B75D-4BEB-B0A8-5E486F6218C1}" destId="{8DEF7CA7-C18D-471E-BA86-E9497D48F1A4}" srcOrd="5" destOrd="0" presId="urn:microsoft.com/office/officeart/2005/8/layout/vList2"/>
    <dgm:cxn modelId="{B40A1EA4-AE57-4558-AC4F-59945D2D83EA}" type="presParOf" srcId="{5942AD31-B75D-4BEB-B0A8-5E486F6218C1}" destId="{8B054EC8-E9ED-434D-93D2-F5715D708EC9}" srcOrd="6" destOrd="0" presId="urn:microsoft.com/office/officeart/2005/8/layout/vList2"/>
    <dgm:cxn modelId="{74D8BBE4-733C-4526-A13D-D9348BAF74CE}" type="presParOf" srcId="{5942AD31-B75D-4BEB-B0A8-5E486F6218C1}" destId="{08C4E404-44F5-449A-84D9-EE8DA422174E}" srcOrd="7" destOrd="0" presId="urn:microsoft.com/office/officeart/2005/8/layout/vList2"/>
    <dgm:cxn modelId="{032CFDB0-848C-4FB6-BFFE-EEA0905A8048}" type="presParOf" srcId="{5942AD31-B75D-4BEB-B0A8-5E486F6218C1}" destId="{0015AA89-46D7-4324-86A7-F1BEFBA7ECCC}"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1E452E-436E-4DFB-A502-3FEF4CCC11B2}">
      <dsp:nvSpPr>
        <dsp:cNvPr id="0" name=""/>
        <dsp:cNvSpPr/>
      </dsp:nvSpPr>
      <dsp:spPr>
        <a:xfrm>
          <a:off x="0" y="1736"/>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Role</a:t>
          </a:r>
        </a:p>
      </dsp:txBody>
      <dsp:txXfrm>
        <a:off x="27586" y="29322"/>
        <a:ext cx="10460428" cy="509938"/>
      </dsp:txXfrm>
    </dsp:sp>
    <dsp:sp modelId="{4646DD9B-DAF7-487B-97B4-B86B3B37A623}">
      <dsp:nvSpPr>
        <dsp:cNvPr id="0" name=""/>
        <dsp:cNvSpPr/>
      </dsp:nvSpPr>
      <dsp:spPr>
        <a:xfrm>
          <a:off x="0" y="566846"/>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Who are you?</a:t>
          </a:r>
        </a:p>
      </dsp:txBody>
      <dsp:txXfrm>
        <a:off x="0" y="566846"/>
        <a:ext cx="10515600" cy="380880"/>
      </dsp:txXfrm>
    </dsp:sp>
    <dsp:sp modelId="{29F586E1-9B3C-45A0-9C4F-648C017BB300}">
      <dsp:nvSpPr>
        <dsp:cNvPr id="0" name=""/>
        <dsp:cNvSpPr/>
      </dsp:nvSpPr>
      <dsp:spPr>
        <a:xfrm>
          <a:off x="0" y="947726"/>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Context</a:t>
          </a:r>
        </a:p>
      </dsp:txBody>
      <dsp:txXfrm>
        <a:off x="27586" y="975312"/>
        <a:ext cx="10460428" cy="509938"/>
      </dsp:txXfrm>
    </dsp:sp>
    <dsp:sp modelId="{01ED427A-2FE9-41B6-897B-D2533D14A7B0}">
      <dsp:nvSpPr>
        <dsp:cNvPr id="0" name=""/>
        <dsp:cNvSpPr/>
      </dsp:nvSpPr>
      <dsp:spPr>
        <a:xfrm>
          <a:off x="0" y="1512836"/>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What are you working on?</a:t>
          </a:r>
        </a:p>
      </dsp:txBody>
      <dsp:txXfrm>
        <a:off x="0" y="1512836"/>
        <a:ext cx="10515600" cy="380880"/>
      </dsp:txXfrm>
    </dsp:sp>
    <dsp:sp modelId="{CB42426C-803A-4B8B-B60C-B84DAF883408}">
      <dsp:nvSpPr>
        <dsp:cNvPr id="0" name=""/>
        <dsp:cNvSpPr/>
      </dsp:nvSpPr>
      <dsp:spPr>
        <a:xfrm>
          <a:off x="0" y="1893717"/>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Information available</a:t>
          </a:r>
        </a:p>
      </dsp:txBody>
      <dsp:txXfrm>
        <a:off x="27586" y="1921303"/>
        <a:ext cx="10460428" cy="509938"/>
      </dsp:txXfrm>
    </dsp:sp>
    <dsp:sp modelId="{8DEF7CA7-C18D-471E-BA86-E9497D48F1A4}">
      <dsp:nvSpPr>
        <dsp:cNvPr id="0" name=""/>
        <dsp:cNvSpPr/>
      </dsp:nvSpPr>
      <dsp:spPr>
        <a:xfrm>
          <a:off x="0" y="2458826"/>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What information should the AI focus on as opposed to the full internet or training set?</a:t>
          </a:r>
        </a:p>
      </dsp:txBody>
      <dsp:txXfrm>
        <a:off x="0" y="2458826"/>
        <a:ext cx="10515600" cy="380880"/>
      </dsp:txXfrm>
    </dsp:sp>
    <dsp:sp modelId="{8B054EC8-E9ED-434D-93D2-F5715D708EC9}">
      <dsp:nvSpPr>
        <dsp:cNvPr id="0" name=""/>
        <dsp:cNvSpPr/>
      </dsp:nvSpPr>
      <dsp:spPr>
        <a:xfrm>
          <a:off x="0" y="2839706"/>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Output desired</a:t>
          </a:r>
        </a:p>
      </dsp:txBody>
      <dsp:txXfrm>
        <a:off x="27586" y="2867292"/>
        <a:ext cx="10460428" cy="509938"/>
      </dsp:txXfrm>
    </dsp:sp>
    <dsp:sp modelId="{08C4E404-44F5-449A-84D9-EE8DA422174E}">
      <dsp:nvSpPr>
        <dsp:cNvPr id="0" name=""/>
        <dsp:cNvSpPr/>
      </dsp:nvSpPr>
      <dsp:spPr>
        <a:xfrm>
          <a:off x="0" y="3404817"/>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What do you want to accomplish with the AI?</a:t>
          </a:r>
        </a:p>
      </dsp:txBody>
      <dsp:txXfrm>
        <a:off x="0" y="3404817"/>
        <a:ext cx="10515600" cy="380880"/>
      </dsp:txXfrm>
    </dsp:sp>
    <dsp:sp modelId="{0015AA89-46D7-4324-86A7-F1BEFBA7ECCC}">
      <dsp:nvSpPr>
        <dsp:cNvPr id="0" name=""/>
        <dsp:cNvSpPr/>
      </dsp:nvSpPr>
      <dsp:spPr>
        <a:xfrm>
          <a:off x="0" y="3785697"/>
          <a:ext cx="10515600" cy="5651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Communicate with the AI as if it is a person. Think of it as a helpful co-worker.</a:t>
          </a:r>
        </a:p>
      </dsp:txBody>
      <dsp:txXfrm>
        <a:off x="27586" y="3813283"/>
        <a:ext cx="10460428" cy="50993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dirty="0"/>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364282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793947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473284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98180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78185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79099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7283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1211518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727394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719067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65549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4/14/2025</a:t>
            </a:fld>
            <a:endParaRPr lang="en-US" dirty="0"/>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299218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80944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671225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857603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85740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70141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146206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471141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257503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953436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4/14/2025</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3646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4/14/2025</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dirty="0"/>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a:t>
            </a:fld>
            <a:endParaRPr lang="en-US"/>
          </a:p>
        </p:txBody>
      </p:sp>
    </p:spTree>
    <p:extLst>
      <p:ext uri="{BB962C8B-B14F-4D97-AF65-F5344CB8AC3E}">
        <p14:creationId xmlns:p14="http://schemas.microsoft.com/office/powerpoint/2010/main" val="287496406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8866349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chatgpt.com/share/e/673e4862-af38-800b-b352-afb659a56fef" TargetMode="External"/><Relationship Id="rId2" Type="http://schemas.openxmlformats.org/officeDocument/2006/relationships/hyperlink" Target="https://dickinson0-my.sharepoint.com/:w:/g/personal/dannibaj_dickinson_edu/EWQC7fZYr_tOv9UEO5-6EFYB_7SRP1-XvznUooP7ZsPbKA?e=ZaQ3vN" TargetMode="Externa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s://chatgpt.com/g/g-67992f33164081919c79e5f5dd49af4d-undergrad-reading-help" TargetMode="External"/><Relationship Id="rId2" Type="http://schemas.openxmlformats.org/officeDocument/2006/relationships/hyperlink" Target="https://dickinson0-my.sharepoint.com/:w:/g/personal/dannibaj_dickinson_edu/Ef6saitt0S9DljzbNaKXVa4BJPyMGy0pUHFrROmw6IPDqA?e=Qdfwwf"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dickinson0-my.sharepoint.com/:w:/g/personal/dannibaj_dickinson_edu/ERL2vMdGZAhAmhvzA78VYSwBmC8gwU4ip8EAlPlUM86X6w?e=myWs3j" TargetMode="External"/><Relationship Id="rId2" Type="http://schemas.openxmlformats.org/officeDocument/2006/relationships/hyperlink" Target="https://dickinson0-my.sharepoint.com/:w:/g/personal/dannibaj_dickinson_edu/EYSDCwsvdddMnTDqaE9DR0IB096_J_z9Gxfw59trluCpQg?e=l2NEhb" TargetMode="External"/><Relationship Id="rId1" Type="http://schemas.openxmlformats.org/officeDocument/2006/relationships/slideLayout" Target="../slideLayouts/slideLayout13.xml"/><Relationship Id="rId5" Type="http://schemas.openxmlformats.org/officeDocument/2006/relationships/hyperlink" Target="https://notebooklm.google.com/" TargetMode="External"/><Relationship Id="rId4" Type="http://schemas.openxmlformats.org/officeDocument/2006/relationships/hyperlink" Target="https://www.moreusefulthings.com/student-exercises"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5E4165CA-2930-4841-AFB7-DD41E95F2D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3D art of a person">
            <a:extLst>
              <a:ext uri="{FF2B5EF4-FFF2-40B4-BE49-F238E27FC236}">
                <a16:creationId xmlns:a16="http://schemas.microsoft.com/office/drawing/2014/main" id="{0FD5F741-C5C4-E0AF-252C-AE6D62581785}"/>
              </a:ext>
            </a:extLst>
          </p:cNvPr>
          <p:cNvPicPr>
            <a:picLocks noChangeAspect="1"/>
          </p:cNvPicPr>
          <p:nvPr/>
        </p:nvPicPr>
        <p:blipFill>
          <a:blip r:embed="rId2"/>
          <a:srcRect t="21875" b="21876"/>
          <a:stretch/>
        </p:blipFill>
        <p:spPr>
          <a:xfrm>
            <a:off x="-1154" y="10"/>
            <a:ext cx="12192000" cy="6857990"/>
          </a:xfrm>
          <a:prstGeom prst="rect">
            <a:avLst/>
          </a:prstGeom>
        </p:spPr>
      </p:pic>
      <p:sp>
        <p:nvSpPr>
          <p:cNvPr id="21" name="Rectangle 20">
            <a:extLst>
              <a:ext uri="{FF2B5EF4-FFF2-40B4-BE49-F238E27FC236}">
                <a16:creationId xmlns:a16="http://schemas.microsoft.com/office/drawing/2014/main" id="{D8BE8C52-9C3E-4691-A186-7582BDF4B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0" y="696037"/>
            <a:ext cx="12188952" cy="5172500"/>
          </a:xfrm>
          <a:prstGeom prst="rect">
            <a:avLst/>
          </a:prstGeom>
          <a:gradFill>
            <a:gsLst>
              <a:gs pos="42000">
                <a:srgbClr val="000000">
                  <a:alpha val="23000"/>
                </a:srgbClr>
              </a:gs>
              <a:gs pos="0">
                <a:srgbClr val="000000">
                  <a:alpha val="0"/>
                </a:srgbClr>
              </a:gs>
              <a:gs pos="71000">
                <a:srgbClr val="000000">
                  <a:alpha val="24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2846" y="1264024"/>
            <a:ext cx="9144000" cy="2611940"/>
          </a:xfrm>
        </p:spPr>
        <p:txBody>
          <a:bodyPr>
            <a:normAutofit/>
          </a:bodyPr>
          <a:lstStyle/>
          <a:p>
            <a:r>
              <a:rPr lang="en-US" sz="5400">
                <a:solidFill>
                  <a:srgbClr val="FFFFFF"/>
                </a:solidFill>
                <a:ea typeface="+mj-lt"/>
                <a:cs typeface="+mj-lt"/>
              </a:rPr>
              <a:t>AI as a Partner: Prompt Engineering</a:t>
            </a:r>
            <a:endParaRPr lang="en-US" sz="5400">
              <a:solidFill>
                <a:srgbClr val="FFFFFF"/>
              </a:solidFill>
            </a:endParaRPr>
          </a:p>
        </p:txBody>
      </p:sp>
      <p:sp>
        <p:nvSpPr>
          <p:cNvPr id="3" name="Subtitle 2"/>
          <p:cNvSpPr>
            <a:spLocks noGrp="1"/>
          </p:cNvSpPr>
          <p:nvPr>
            <p:ph type="subTitle" idx="1"/>
          </p:nvPr>
        </p:nvSpPr>
        <p:spPr>
          <a:xfrm>
            <a:off x="2551546" y="4175312"/>
            <a:ext cx="7086601" cy="927848"/>
          </a:xfrm>
        </p:spPr>
        <p:txBody>
          <a:bodyPr vert="horz" lIns="91440" tIns="45720" rIns="91440" bIns="45720" rtlCol="0">
            <a:normAutofit/>
          </a:bodyPr>
          <a:lstStyle/>
          <a:p>
            <a:r>
              <a:rPr lang="en-US" sz="1700">
                <a:solidFill>
                  <a:srgbClr val="FFFFFF"/>
                </a:solidFill>
              </a:rPr>
              <a:t>James D'Annibale</a:t>
            </a:r>
          </a:p>
          <a:p>
            <a:r>
              <a:rPr lang="en-US" sz="1700">
                <a:solidFill>
                  <a:srgbClr val="FFFFFF"/>
                </a:solidFill>
              </a:rPr>
              <a:t>Director of Academic Technology, Dickinson College</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14806-78AF-C19C-549C-753856E3231A}"/>
              </a:ext>
            </a:extLst>
          </p:cNvPr>
          <p:cNvSpPr>
            <a:spLocks noGrp="1"/>
          </p:cNvSpPr>
          <p:nvPr>
            <p:ph type="title"/>
          </p:nvPr>
        </p:nvSpPr>
        <p:spPr/>
        <p:txBody>
          <a:bodyPr/>
          <a:lstStyle/>
          <a:p>
            <a:r>
              <a:rPr lang="en-US" dirty="0"/>
              <a:t>Advancement Example</a:t>
            </a:r>
          </a:p>
        </p:txBody>
      </p:sp>
      <p:sp>
        <p:nvSpPr>
          <p:cNvPr id="3" name="Content Placeholder 2">
            <a:extLst>
              <a:ext uri="{FF2B5EF4-FFF2-40B4-BE49-F238E27FC236}">
                <a16:creationId xmlns:a16="http://schemas.microsoft.com/office/drawing/2014/main" id="{EAC3498E-2910-79D4-70A1-793B40E9C68F}"/>
              </a:ext>
            </a:extLst>
          </p:cNvPr>
          <p:cNvSpPr>
            <a:spLocks noGrp="1"/>
          </p:cNvSpPr>
          <p:nvPr>
            <p:ph idx="1"/>
          </p:nvPr>
        </p:nvSpPr>
        <p:spPr/>
        <p:txBody>
          <a:bodyPr/>
          <a:lstStyle/>
          <a:p>
            <a:r>
              <a:rPr lang="en-US" dirty="0"/>
              <a:t>I am the Donor Relations Manager at a small liberal arts college. I’m drafting thank-you letters for mid-level donors who supported student internships this year. I’ll upload anonymized donor notes, giving histories, and impact stories. Help me brainstorm language and structure that makes each letter feel more personal and mission-connected—without sounding templated.</a:t>
            </a:r>
          </a:p>
          <a:p>
            <a:r>
              <a:rPr lang="en-US" dirty="0"/>
              <a:t>AI as a Partner</a:t>
            </a:r>
          </a:p>
          <a:p>
            <a:pPr lvl="1"/>
            <a:r>
              <a:rPr lang="en-US" dirty="0"/>
              <a:t>AI helps generate tone and structure options, surfaces ideas based on uploaded context, and reduces repetitive strain—while staff keep full creative and relational control.</a:t>
            </a:r>
          </a:p>
        </p:txBody>
      </p:sp>
    </p:spTree>
    <p:extLst>
      <p:ext uri="{BB962C8B-B14F-4D97-AF65-F5344CB8AC3E}">
        <p14:creationId xmlns:p14="http://schemas.microsoft.com/office/powerpoint/2010/main" val="3880297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0ADE0-157D-51F7-8B17-258D6CB45EB9}"/>
              </a:ext>
            </a:extLst>
          </p:cNvPr>
          <p:cNvSpPr>
            <a:spLocks noGrp="1"/>
          </p:cNvSpPr>
          <p:nvPr>
            <p:ph type="title"/>
          </p:nvPr>
        </p:nvSpPr>
        <p:spPr/>
        <p:txBody>
          <a:bodyPr/>
          <a:lstStyle/>
          <a:p>
            <a:r>
              <a:rPr lang="en-US" dirty="0"/>
              <a:t>Finance Example</a:t>
            </a:r>
          </a:p>
        </p:txBody>
      </p:sp>
      <p:sp>
        <p:nvSpPr>
          <p:cNvPr id="3" name="Content Placeholder 2">
            <a:extLst>
              <a:ext uri="{FF2B5EF4-FFF2-40B4-BE49-F238E27FC236}">
                <a16:creationId xmlns:a16="http://schemas.microsoft.com/office/drawing/2014/main" id="{1339F350-9D0B-B21A-A1F9-4C7FAEADD918}"/>
              </a:ext>
            </a:extLst>
          </p:cNvPr>
          <p:cNvSpPr>
            <a:spLocks noGrp="1"/>
          </p:cNvSpPr>
          <p:nvPr>
            <p:ph idx="1"/>
          </p:nvPr>
        </p:nvSpPr>
        <p:spPr/>
        <p:txBody>
          <a:bodyPr>
            <a:normAutofit fontScale="92500" lnSpcReduction="10000"/>
          </a:bodyPr>
          <a:lstStyle/>
          <a:p>
            <a:r>
              <a:rPr lang="en-US" dirty="0"/>
              <a:t>I am the Budget Manager at a small liberal arts college. I’m preparing to explain next year’s budget changes to department heads. I’ll upload our draft summary. First, ask me questions about our goals for this communication—what’s most important for people to understand? Then, based on that, help me draft a two-paragraph explanation in plain language. After I respond with feedback, suggest refinements to make it even clearer. Once we have the message, help me brainstorm 2–3 visual aids that support it.</a:t>
            </a:r>
          </a:p>
          <a:p>
            <a:r>
              <a:rPr lang="en-US" dirty="0"/>
              <a:t>AI as a Partner</a:t>
            </a:r>
          </a:p>
          <a:p>
            <a:pPr lvl="1"/>
            <a:r>
              <a:rPr lang="en-US" dirty="0"/>
              <a:t>AI becomes a thinking companion, asking clarifying questions, helping translate complex budget information into plain language, and collaborating on ways to visualize key points. You guide the conversation, decide what to emphasize, and ensure the final message reflects your goals and audience.</a:t>
            </a:r>
          </a:p>
        </p:txBody>
      </p:sp>
    </p:spTree>
    <p:extLst>
      <p:ext uri="{BB962C8B-B14F-4D97-AF65-F5344CB8AC3E}">
        <p14:creationId xmlns:p14="http://schemas.microsoft.com/office/powerpoint/2010/main" val="1017122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F167-B478-AFB7-A5C5-62E8ACCC9D5D}"/>
              </a:ext>
            </a:extLst>
          </p:cNvPr>
          <p:cNvSpPr>
            <a:spLocks noGrp="1"/>
          </p:cNvSpPr>
          <p:nvPr>
            <p:ph type="title"/>
          </p:nvPr>
        </p:nvSpPr>
        <p:spPr/>
        <p:txBody>
          <a:bodyPr/>
          <a:lstStyle/>
          <a:p>
            <a:r>
              <a:rPr lang="en-US" dirty="0"/>
              <a:t>DEI Division Example</a:t>
            </a:r>
          </a:p>
        </p:txBody>
      </p:sp>
      <p:sp>
        <p:nvSpPr>
          <p:cNvPr id="3" name="Content Placeholder 2">
            <a:extLst>
              <a:ext uri="{FF2B5EF4-FFF2-40B4-BE49-F238E27FC236}">
                <a16:creationId xmlns:a16="http://schemas.microsoft.com/office/drawing/2014/main" id="{C321384C-1223-B46F-2AEC-8BC45DDFE9AF}"/>
              </a:ext>
            </a:extLst>
          </p:cNvPr>
          <p:cNvSpPr>
            <a:spLocks noGrp="1"/>
          </p:cNvSpPr>
          <p:nvPr>
            <p:ph idx="1"/>
          </p:nvPr>
        </p:nvSpPr>
        <p:spPr/>
        <p:txBody>
          <a:bodyPr>
            <a:normAutofit fontScale="77500" lnSpcReduction="20000"/>
          </a:bodyPr>
          <a:lstStyle/>
          <a:p>
            <a:r>
              <a:rPr lang="en-US" dirty="0"/>
              <a:t>I’m the Chief Diversity Officer at a small liberal arts college. I'm preparing to inform our faculty and staff about the Trump Administration's recent executive orders affecting DEI initiatives, specifically Executive Orders 14151 and 14173, which aim to terminate certain DEI programs and restore merit-based policies . First, ask me questions to ensure I fully understand the specifics and implications of these orders. Once we've established a solid understanding, assist me in drafting a concise, two-paragraph summary that accurately conveys this information in an accessible manner. After I provide feedback, help me refine the message for clarity and suggest two key points to address during the presentation to preempt potential questions or concerns.</a:t>
            </a:r>
          </a:p>
          <a:p>
            <a:r>
              <a:rPr lang="en-US" dirty="0"/>
              <a:t>AI as a Partner</a:t>
            </a:r>
          </a:p>
          <a:p>
            <a:pPr lvl="1"/>
            <a:r>
              <a:rPr lang="en-US" dirty="0"/>
              <a:t>In this scenario, AI serves as a </a:t>
            </a:r>
            <a:r>
              <a:rPr lang="en-US" b="1" dirty="0"/>
              <a:t>collaborative thought partner</a:t>
            </a:r>
            <a:r>
              <a:rPr lang="en-US" dirty="0"/>
              <a:t>, engaging in a structured dialogue to deepen your comprehension of complex policy changes. It aids in translating intricate legal language into clear, audience-appropriate communication, ensuring that your explanations are both accurate and relatable. Throughout this process, you maintain control over the content and delivery, with AI providing support to enhance clarity and anticipate areas requiring further elaboration.</a:t>
            </a:r>
          </a:p>
        </p:txBody>
      </p:sp>
    </p:spTree>
    <p:extLst>
      <p:ext uri="{BB962C8B-B14F-4D97-AF65-F5344CB8AC3E}">
        <p14:creationId xmlns:p14="http://schemas.microsoft.com/office/powerpoint/2010/main" val="1789804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0D74-3972-C4F5-F312-AA56CC6CA24C}"/>
              </a:ext>
            </a:extLst>
          </p:cNvPr>
          <p:cNvSpPr>
            <a:spLocks noGrp="1"/>
          </p:cNvSpPr>
          <p:nvPr>
            <p:ph type="title"/>
          </p:nvPr>
        </p:nvSpPr>
        <p:spPr>
          <a:xfrm>
            <a:off x="1043631" y="809898"/>
            <a:ext cx="9942716" cy="1554480"/>
          </a:xfrm>
        </p:spPr>
        <p:txBody>
          <a:bodyPr anchor="ctr">
            <a:normAutofit/>
          </a:bodyPr>
          <a:lstStyle/>
          <a:p>
            <a:r>
              <a:rPr lang="en-US" sz="4800" dirty="0"/>
              <a:t>Student Planning and Time Management</a:t>
            </a:r>
          </a:p>
        </p:txBody>
      </p:sp>
      <p:sp>
        <p:nvSpPr>
          <p:cNvPr id="3" name="Content Placeholder 2">
            <a:extLst>
              <a:ext uri="{FF2B5EF4-FFF2-40B4-BE49-F238E27FC236}">
                <a16:creationId xmlns:a16="http://schemas.microsoft.com/office/drawing/2014/main" id="{33871E4C-78B6-BCDF-5C09-51785684ED65}"/>
              </a:ext>
            </a:extLst>
          </p:cNvPr>
          <p:cNvSpPr>
            <a:spLocks noGrp="1"/>
          </p:cNvSpPr>
          <p:nvPr>
            <p:ph idx="1"/>
          </p:nvPr>
        </p:nvSpPr>
        <p:spPr>
          <a:xfrm>
            <a:off x="1045028" y="3017522"/>
            <a:ext cx="9941319" cy="3124658"/>
          </a:xfrm>
        </p:spPr>
        <p:txBody>
          <a:bodyPr anchor="ctr">
            <a:normAutofit/>
          </a:bodyPr>
          <a:lstStyle/>
          <a:p>
            <a:r>
              <a:rPr lang="en-US" sz="2400" dirty="0"/>
              <a:t>Organizing Group work: </a:t>
            </a:r>
            <a:r>
              <a:rPr lang="en-US" sz="1600" dirty="0">
                <a:hlinkClick r:id="rId2"/>
              </a:rPr>
              <a:t>https://dickinson0-my.sharepoint.com/:w:/g/personal/dannibaj_dickinson_edu/EWQC7fZYr_tOv9UEO5-6EFYB_7SRP1-XvznUooP7ZsPbKA?e=ZaQ3vN</a:t>
            </a:r>
            <a:endParaRPr lang="en-US" sz="2400" dirty="0"/>
          </a:p>
          <a:p>
            <a:r>
              <a:rPr lang="en-US" sz="2400" dirty="0"/>
              <a:t>Building a schedule for yourself</a:t>
            </a:r>
          </a:p>
          <a:p>
            <a:pPr lvl="1"/>
            <a:r>
              <a:rPr lang="en-US" dirty="0">
                <a:hlinkClick r:id="rId3"/>
              </a:rPr>
              <a:t>https://chatgpt.com/share/e/673e4862-af38-800b-b352-afb659a56fef</a:t>
            </a:r>
            <a:r>
              <a:rPr lang="en-US" dirty="0"/>
              <a:t> </a:t>
            </a:r>
          </a:p>
        </p:txBody>
      </p:sp>
    </p:spTree>
    <p:extLst>
      <p:ext uri="{BB962C8B-B14F-4D97-AF65-F5344CB8AC3E}">
        <p14:creationId xmlns:p14="http://schemas.microsoft.com/office/powerpoint/2010/main" val="411484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FE2C1-7D59-4309-35AB-F6DF46984F21}"/>
              </a:ext>
            </a:extLst>
          </p:cNvPr>
          <p:cNvSpPr>
            <a:spLocks noGrp="1"/>
          </p:cNvSpPr>
          <p:nvPr>
            <p:ph type="title"/>
          </p:nvPr>
        </p:nvSpPr>
        <p:spPr>
          <a:xfrm>
            <a:off x="645065" y="1463040"/>
            <a:ext cx="3796306" cy="2690949"/>
          </a:xfrm>
        </p:spPr>
        <p:txBody>
          <a:bodyPr anchor="t">
            <a:normAutofit/>
          </a:bodyPr>
          <a:lstStyle/>
          <a:p>
            <a:r>
              <a:rPr lang="en-US" sz="4800" dirty="0"/>
              <a:t>Reading Help</a:t>
            </a:r>
          </a:p>
        </p:txBody>
      </p:sp>
      <p:sp>
        <p:nvSpPr>
          <p:cNvPr id="32" name="Content Placeholder 2">
            <a:extLst>
              <a:ext uri="{FF2B5EF4-FFF2-40B4-BE49-F238E27FC236}">
                <a16:creationId xmlns:a16="http://schemas.microsoft.com/office/drawing/2014/main" id="{AE1D93BB-7EF4-9158-12E4-E2A10EE55A7A}"/>
              </a:ext>
            </a:extLst>
          </p:cNvPr>
          <p:cNvSpPr>
            <a:spLocks noGrp="1"/>
          </p:cNvSpPr>
          <p:nvPr>
            <p:ph idx="1"/>
          </p:nvPr>
        </p:nvSpPr>
        <p:spPr>
          <a:xfrm>
            <a:off x="5421086" y="685801"/>
            <a:ext cx="6125849" cy="5453742"/>
          </a:xfrm>
        </p:spPr>
        <p:txBody>
          <a:bodyPr anchor="t">
            <a:normAutofit lnSpcReduction="10000"/>
          </a:bodyPr>
          <a:lstStyle/>
          <a:p>
            <a:r>
              <a:rPr lang="en-US" sz="1900" dirty="0"/>
              <a:t>I’m an undergraduate student in an Introduction to Sociology class. I had to read these 3 articles to prepare for class today (upload them). I’m not really understanding them though. </a:t>
            </a:r>
          </a:p>
          <a:p>
            <a:pPr lvl="1"/>
            <a:r>
              <a:rPr lang="en-US" sz="1900" dirty="0"/>
              <a:t>Help me understand how such academic articles are structured using examples from one of the articles I uploaded.</a:t>
            </a:r>
          </a:p>
          <a:p>
            <a:pPr lvl="1"/>
            <a:r>
              <a:rPr lang="en-US" sz="1900" dirty="0"/>
              <a:t>Explain the overall concepts of the articles to me using plain language and then ask me one follow up question at a time to check my understanding.</a:t>
            </a:r>
          </a:p>
          <a:p>
            <a:pPr lvl="1"/>
            <a:r>
              <a:rPr lang="en-US" sz="1900" dirty="0"/>
              <a:t>Act as a college professor and have a back and forth with me where you ask guiding questions, I answer, and you provide feedback and further questions.</a:t>
            </a:r>
          </a:p>
          <a:p>
            <a:r>
              <a:rPr lang="en-US" sz="2300" dirty="0"/>
              <a:t>Example: </a:t>
            </a:r>
            <a:r>
              <a:rPr lang="en-US" sz="1600" dirty="0">
                <a:hlinkClick r:id="rId2"/>
              </a:rPr>
              <a:t>https://dickinson0-my.sharepoint.com/:w:/g/personal/dannibaj_dickinson_edu/Ef6saitt0S9DljzbNaKXVa4BJPyMGy0pUHFrROmw6IPDqA?e=Qdfwwf</a:t>
            </a:r>
            <a:endParaRPr lang="en-US" sz="2300" dirty="0"/>
          </a:p>
          <a:p>
            <a:r>
              <a:rPr lang="en-US" sz="2300" dirty="0"/>
              <a:t>GPT I made: </a:t>
            </a:r>
            <a:r>
              <a:rPr lang="en-US" sz="2300" dirty="0">
                <a:hlinkClick r:id="rId3"/>
              </a:rPr>
              <a:t>https://chatgpt.com/g/g-67992f33164081919c79e5f5dd49af4d-undergrad-reading-help</a:t>
            </a:r>
            <a:r>
              <a:rPr lang="en-US" sz="2300" dirty="0"/>
              <a:t> </a:t>
            </a:r>
          </a:p>
        </p:txBody>
      </p:sp>
    </p:spTree>
    <p:extLst>
      <p:ext uri="{BB962C8B-B14F-4D97-AF65-F5344CB8AC3E}">
        <p14:creationId xmlns:p14="http://schemas.microsoft.com/office/powerpoint/2010/main" val="2367956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B89203-257A-B50D-759C-A681EF11E3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AE448-1E56-88EA-44A6-468AEEAE5033}"/>
              </a:ext>
            </a:extLst>
          </p:cNvPr>
          <p:cNvSpPr>
            <a:spLocks noGrp="1"/>
          </p:cNvSpPr>
          <p:nvPr>
            <p:ph type="title"/>
          </p:nvPr>
        </p:nvSpPr>
        <p:spPr>
          <a:xfrm>
            <a:off x="645065" y="1463040"/>
            <a:ext cx="3796306" cy="2690949"/>
          </a:xfrm>
        </p:spPr>
        <p:txBody>
          <a:bodyPr anchor="t">
            <a:normAutofit/>
          </a:bodyPr>
          <a:lstStyle/>
          <a:p>
            <a:r>
              <a:rPr lang="en-US" sz="4800" dirty="0"/>
              <a:t>Independent Learning Support</a:t>
            </a:r>
          </a:p>
        </p:txBody>
      </p:sp>
      <p:sp>
        <p:nvSpPr>
          <p:cNvPr id="32" name="Content Placeholder 2">
            <a:extLst>
              <a:ext uri="{FF2B5EF4-FFF2-40B4-BE49-F238E27FC236}">
                <a16:creationId xmlns:a16="http://schemas.microsoft.com/office/drawing/2014/main" id="{E371398B-02DE-F1E1-3060-5F87CE1434CD}"/>
              </a:ext>
            </a:extLst>
          </p:cNvPr>
          <p:cNvSpPr>
            <a:spLocks noGrp="1"/>
          </p:cNvSpPr>
          <p:nvPr>
            <p:ph idx="1"/>
          </p:nvPr>
        </p:nvSpPr>
        <p:spPr>
          <a:xfrm>
            <a:off x="5656218" y="1463039"/>
            <a:ext cx="5542387" cy="4300447"/>
          </a:xfrm>
        </p:spPr>
        <p:txBody>
          <a:bodyPr anchor="t">
            <a:normAutofit lnSpcReduction="10000"/>
          </a:bodyPr>
          <a:lstStyle/>
          <a:p>
            <a:r>
              <a:rPr lang="en-US" sz="1500" dirty="0"/>
              <a:t>Conversation partner for practicing difficult topics/concepts.</a:t>
            </a:r>
          </a:p>
          <a:p>
            <a:pPr lvl="1"/>
            <a:r>
              <a:rPr lang="en-US" sz="1500" dirty="0"/>
              <a:t>Positionality Example: </a:t>
            </a:r>
            <a:r>
              <a:rPr lang="en-US" sz="1500" dirty="0">
                <a:hlinkClick r:id="rId2"/>
              </a:rPr>
              <a:t>https://dickinson0-my.sharepoint.com/:w:/g/personal/dannibaj_dickinson_edu/EYSDCwsvdddMnTDqaE9DR0IB096_J_z9Gxfw59trluCpQg?e=l2NEhb</a:t>
            </a:r>
            <a:r>
              <a:rPr lang="en-US" sz="1500" dirty="0"/>
              <a:t> </a:t>
            </a:r>
          </a:p>
          <a:p>
            <a:pPr lvl="1"/>
            <a:r>
              <a:rPr lang="en-US" sz="1500" dirty="0"/>
              <a:t>Build Simulations, Case Studies, or Role Play exercises. </a:t>
            </a:r>
          </a:p>
          <a:p>
            <a:pPr lvl="2"/>
            <a:r>
              <a:rPr lang="en-US" sz="1500" dirty="0"/>
              <a:t>Example: </a:t>
            </a:r>
            <a:r>
              <a:rPr lang="en-US" sz="1500" dirty="0">
                <a:hlinkClick r:id="rId3">
                  <a:extLst>
                    <a:ext uri="{A12FA001-AC4F-418D-AE19-62706E023703}">
                      <ahyp:hlinkClr xmlns:ahyp="http://schemas.microsoft.com/office/drawing/2018/hyperlinkcolor" val="tx"/>
                    </a:ext>
                  </a:extLst>
                </a:hlinkClick>
              </a:rPr>
              <a:t>https://dickinson0-my.sharepoint.com/:w:/g/personal/dannibaj_dickinson_edu/ERL2vMdGZAhAmhvzA78VYSwBmC8gwU4ip8EAlPlUM86X6w?e=myWs3j</a:t>
            </a:r>
            <a:endParaRPr lang="en-US" sz="1500" dirty="0"/>
          </a:p>
          <a:p>
            <a:r>
              <a:rPr lang="en-US" sz="1600" dirty="0">
                <a:hlinkClick r:id="rId4"/>
              </a:rPr>
              <a:t>Student Exercises — More Useful Things: AI Resources</a:t>
            </a:r>
            <a:endParaRPr lang="en-US" sz="1600" dirty="0"/>
          </a:p>
          <a:p>
            <a:pPr lvl="1"/>
            <a:r>
              <a:rPr lang="en-US" sz="1500" dirty="0"/>
              <a:t>AI as a tutor</a:t>
            </a:r>
          </a:p>
          <a:p>
            <a:pPr lvl="1"/>
            <a:r>
              <a:rPr lang="en-US" sz="1500" dirty="0"/>
              <a:t>Student teaches the bot</a:t>
            </a:r>
          </a:p>
          <a:p>
            <a:pPr lvl="1"/>
            <a:r>
              <a:rPr lang="en-US" sz="1500" dirty="0"/>
              <a:t>Role-Playing Exercises</a:t>
            </a:r>
          </a:p>
          <a:p>
            <a:r>
              <a:rPr lang="en-US" sz="1500" dirty="0" err="1">
                <a:hlinkClick r:id="rId5">
                  <a:extLst>
                    <a:ext uri="{A12FA001-AC4F-418D-AE19-62706E023703}">
                      <ahyp:hlinkClr xmlns:ahyp="http://schemas.microsoft.com/office/drawing/2018/hyperlinkcolor" val="tx"/>
                    </a:ext>
                  </a:extLst>
                </a:hlinkClick>
              </a:rPr>
              <a:t>NotebookLM</a:t>
            </a:r>
            <a:endParaRPr lang="en-US" sz="1500" dirty="0"/>
          </a:p>
          <a:p>
            <a:pPr lvl="1"/>
            <a:r>
              <a:rPr lang="en-US" sz="1500" dirty="0"/>
              <a:t>Really cool thing where you build a library of content for the AI to draw from.</a:t>
            </a:r>
          </a:p>
          <a:p>
            <a:endParaRPr lang="en-US" sz="1500" dirty="0"/>
          </a:p>
        </p:txBody>
      </p:sp>
    </p:spTree>
    <p:extLst>
      <p:ext uri="{BB962C8B-B14F-4D97-AF65-F5344CB8AC3E}">
        <p14:creationId xmlns:p14="http://schemas.microsoft.com/office/powerpoint/2010/main" val="2620093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Question mark">
            <a:extLst>
              <a:ext uri="{FF2B5EF4-FFF2-40B4-BE49-F238E27FC236}">
                <a16:creationId xmlns:a16="http://schemas.microsoft.com/office/drawing/2014/main" id="{A19F66A2-02F4-107E-D0E3-A1A6333690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26" name="Freeform: Shape 25">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59B6684-EEFC-AA0A-20F1-2A06B173E811}"/>
              </a:ext>
            </a:extLst>
          </p:cNvPr>
          <p:cNvSpPr>
            <a:spLocks noGrp="1"/>
          </p:cNvSpPr>
          <p:nvPr>
            <p:ph type="title"/>
          </p:nvPr>
        </p:nvSpPr>
        <p:spPr>
          <a:xfrm>
            <a:off x="5622061" y="762538"/>
            <a:ext cx="5649349" cy="3199862"/>
          </a:xfrm>
        </p:spPr>
        <p:txBody>
          <a:bodyPr vert="horz" lIns="91440" tIns="45720" rIns="91440" bIns="45720" rtlCol="0" anchor="b">
            <a:normAutofit/>
          </a:bodyPr>
          <a:lstStyle/>
          <a:p>
            <a:r>
              <a:rPr lang="en-US" sz="5600" kern="1200" dirty="0">
                <a:solidFill>
                  <a:srgbClr val="FFFFFF"/>
                </a:solidFill>
                <a:latin typeface="+mj-lt"/>
                <a:ea typeface="+mj-ea"/>
                <a:cs typeface="+mj-cs"/>
              </a:rPr>
              <a:t>Try your own. </a:t>
            </a:r>
            <a:br>
              <a:rPr lang="en-US" sz="5600" dirty="0">
                <a:solidFill>
                  <a:srgbClr val="FFFFFF"/>
                </a:solidFill>
              </a:rPr>
            </a:br>
            <a:r>
              <a:rPr lang="en-US" sz="5600" kern="1200" dirty="0">
                <a:solidFill>
                  <a:srgbClr val="FFFFFF"/>
                </a:solidFill>
                <a:latin typeface="+mj-lt"/>
                <a:ea typeface="+mj-ea"/>
                <a:cs typeface="+mj-cs"/>
              </a:rPr>
              <a:t>Ask me questions. What else do you want to know?</a:t>
            </a:r>
          </a:p>
        </p:txBody>
      </p:sp>
      <p:sp>
        <p:nvSpPr>
          <p:cNvPr id="28"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17682" y="4043302"/>
            <a:ext cx="5303520" cy="18288"/>
          </a:xfrm>
          <a:custGeom>
            <a:avLst/>
            <a:gdLst>
              <a:gd name="connsiteX0" fmla="*/ 0 w 5303520"/>
              <a:gd name="connsiteY0" fmla="*/ 0 h 18288"/>
              <a:gd name="connsiteX1" fmla="*/ 556870 w 5303520"/>
              <a:gd name="connsiteY1" fmla="*/ 0 h 18288"/>
              <a:gd name="connsiteX2" fmla="*/ 1272845 w 5303520"/>
              <a:gd name="connsiteY2" fmla="*/ 0 h 18288"/>
              <a:gd name="connsiteX3" fmla="*/ 1882750 w 5303520"/>
              <a:gd name="connsiteY3" fmla="*/ 0 h 18288"/>
              <a:gd name="connsiteX4" fmla="*/ 2439619 w 5303520"/>
              <a:gd name="connsiteY4" fmla="*/ 0 h 18288"/>
              <a:gd name="connsiteX5" fmla="*/ 3155594 w 5303520"/>
              <a:gd name="connsiteY5" fmla="*/ 0 h 18288"/>
              <a:gd name="connsiteX6" fmla="*/ 3818534 w 5303520"/>
              <a:gd name="connsiteY6" fmla="*/ 0 h 18288"/>
              <a:gd name="connsiteX7" fmla="*/ 4481474 w 5303520"/>
              <a:gd name="connsiteY7" fmla="*/ 0 h 18288"/>
              <a:gd name="connsiteX8" fmla="*/ 5303520 w 5303520"/>
              <a:gd name="connsiteY8" fmla="*/ 0 h 18288"/>
              <a:gd name="connsiteX9" fmla="*/ 5303520 w 5303520"/>
              <a:gd name="connsiteY9" fmla="*/ 18288 h 18288"/>
              <a:gd name="connsiteX10" fmla="*/ 4746650 w 5303520"/>
              <a:gd name="connsiteY10" fmla="*/ 18288 h 18288"/>
              <a:gd name="connsiteX11" fmla="*/ 4242816 w 5303520"/>
              <a:gd name="connsiteY11" fmla="*/ 18288 h 18288"/>
              <a:gd name="connsiteX12" fmla="*/ 3526841 w 5303520"/>
              <a:gd name="connsiteY12" fmla="*/ 18288 h 18288"/>
              <a:gd name="connsiteX13" fmla="*/ 2969971 w 5303520"/>
              <a:gd name="connsiteY13" fmla="*/ 18288 h 18288"/>
              <a:gd name="connsiteX14" fmla="*/ 2253996 w 5303520"/>
              <a:gd name="connsiteY14" fmla="*/ 18288 h 18288"/>
              <a:gd name="connsiteX15" fmla="*/ 1484986 w 5303520"/>
              <a:gd name="connsiteY15" fmla="*/ 18288 h 18288"/>
              <a:gd name="connsiteX16" fmla="*/ 875081 w 5303520"/>
              <a:gd name="connsiteY16" fmla="*/ 18288 h 18288"/>
              <a:gd name="connsiteX17" fmla="*/ 0 w 5303520"/>
              <a:gd name="connsiteY17" fmla="*/ 18288 h 18288"/>
              <a:gd name="connsiteX18" fmla="*/ 0 w 530352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03520" h="18288" fill="none" extrusionOk="0">
                <a:moveTo>
                  <a:pt x="0" y="0"/>
                </a:moveTo>
                <a:cubicBezTo>
                  <a:pt x="191807" y="-19560"/>
                  <a:pt x="373092" y="14032"/>
                  <a:pt x="556870" y="0"/>
                </a:cubicBezTo>
                <a:cubicBezTo>
                  <a:pt x="740648" y="-14032"/>
                  <a:pt x="1109645" y="5886"/>
                  <a:pt x="1272845" y="0"/>
                </a:cubicBezTo>
                <a:cubicBezTo>
                  <a:pt x="1436045" y="-5886"/>
                  <a:pt x="1723352" y="-21940"/>
                  <a:pt x="1882750" y="0"/>
                </a:cubicBezTo>
                <a:cubicBezTo>
                  <a:pt x="2042148" y="21940"/>
                  <a:pt x="2308812" y="-23394"/>
                  <a:pt x="2439619" y="0"/>
                </a:cubicBezTo>
                <a:cubicBezTo>
                  <a:pt x="2570426" y="23394"/>
                  <a:pt x="2936980" y="-3315"/>
                  <a:pt x="3155594" y="0"/>
                </a:cubicBezTo>
                <a:cubicBezTo>
                  <a:pt x="3374208" y="3315"/>
                  <a:pt x="3528026" y="24519"/>
                  <a:pt x="3818534" y="0"/>
                </a:cubicBezTo>
                <a:cubicBezTo>
                  <a:pt x="4109042" y="-24519"/>
                  <a:pt x="4161759" y="-18720"/>
                  <a:pt x="4481474" y="0"/>
                </a:cubicBezTo>
                <a:cubicBezTo>
                  <a:pt x="4801189" y="18720"/>
                  <a:pt x="5011126" y="27308"/>
                  <a:pt x="5303520" y="0"/>
                </a:cubicBezTo>
                <a:cubicBezTo>
                  <a:pt x="5304050" y="6954"/>
                  <a:pt x="5304254" y="12839"/>
                  <a:pt x="5303520" y="18288"/>
                </a:cubicBezTo>
                <a:cubicBezTo>
                  <a:pt x="5132450" y="501"/>
                  <a:pt x="4953391" y="18714"/>
                  <a:pt x="4746650" y="18288"/>
                </a:cubicBezTo>
                <a:cubicBezTo>
                  <a:pt x="4539909" y="17863"/>
                  <a:pt x="4361261" y="7168"/>
                  <a:pt x="4242816" y="18288"/>
                </a:cubicBezTo>
                <a:cubicBezTo>
                  <a:pt x="4124371" y="29408"/>
                  <a:pt x="3754907" y="21026"/>
                  <a:pt x="3526841" y="18288"/>
                </a:cubicBezTo>
                <a:cubicBezTo>
                  <a:pt x="3298775" y="15550"/>
                  <a:pt x="3164473" y="3913"/>
                  <a:pt x="2969971" y="18288"/>
                </a:cubicBezTo>
                <a:cubicBezTo>
                  <a:pt x="2775469" y="32664"/>
                  <a:pt x="2608536" y="2050"/>
                  <a:pt x="2253996" y="18288"/>
                </a:cubicBezTo>
                <a:cubicBezTo>
                  <a:pt x="1899456" y="34526"/>
                  <a:pt x="1752044" y="28789"/>
                  <a:pt x="1484986" y="18288"/>
                </a:cubicBezTo>
                <a:cubicBezTo>
                  <a:pt x="1217928" y="7788"/>
                  <a:pt x="1060609" y="-4784"/>
                  <a:pt x="875081" y="18288"/>
                </a:cubicBezTo>
                <a:cubicBezTo>
                  <a:pt x="689553" y="41360"/>
                  <a:pt x="188846" y="25228"/>
                  <a:pt x="0" y="18288"/>
                </a:cubicBezTo>
                <a:cubicBezTo>
                  <a:pt x="-570" y="9279"/>
                  <a:pt x="132" y="5100"/>
                  <a:pt x="0" y="0"/>
                </a:cubicBezTo>
                <a:close/>
              </a:path>
              <a:path w="5303520" h="18288" stroke="0" extrusionOk="0">
                <a:moveTo>
                  <a:pt x="0" y="0"/>
                </a:moveTo>
                <a:cubicBezTo>
                  <a:pt x="181149" y="2038"/>
                  <a:pt x="442175" y="-27591"/>
                  <a:pt x="609905" y="0"/>
                </a:cubicBezTo>
                <a:cubicBezTo>
                  <a:pt x="777636" y="27591"/>
                  <a:pt x="947554" y="-24271"/>
                  <a:pt x="1113739" y="0"/>
                </a:cubicBezTo>
                <a:cubicBezTo>
                  <a:pt x="1279924" y="24271"/>
                  <a:pt x="1721318" y="-30891"/>
                  <a:pt x="1882750" y="0"/>
                </a:cubicBezTo>
                <a:cubicBezTo>
                  <a:pt x="2044182" y="30891"/>
                  <a:pt x="2270822" y="-14002"/>
                  <a:pt x="2492654" y="0"/>
                </a:cubicBezTo>
                <a:cubicBezTo>
                  <a:pt x="2714486" y="14002"/>
                  <a:pt x="2822632" y="27292"/>
                  <a:pt x="3102559" y="0"/>
                </a:cubicBezTo>
                <a:cubicBezTo>
                  <a:pt x="3382487" y="-27292"/>
                  <a:pt x="3489743" y="-31235"/>
                  <a:pt x="3871570" y="0"/>
                </a:cubicBezTo>
                <a:cubicBezTo>
                  <a:pt x="4253397" y="31235"/>
                  <a:pt x="4301475" y="22800"/>
                  <a:pt x="4428439" y="0"/>
                </a:cubicBezTo>
                <a:cubicBezTo>
                  <a:pt x="4555403" y="-22800"/>
                  <a:pt x="5018410" y="43534"/>
                  <a:pt x="5303520" y="0"/>
                </a:cubicBezTo>
                <a:cubicBezTo>
                  <a:pt x="5302837" y="5414"/>
                  <a:pt x="5302800" y="12510"/>
                  <a:pt x="5303520" y="18288"/>
                </a:cubicBezTo>
                <a:cubicBezTo>
                  <a:pt x="5082751" y="18456"/>
                  <a:pt x="4993374" y="24100"/>
                  <a:pt x="4746650" y="18288"/>
                </a:cubicBezTo>
                <a:cubicBezTo>
                  <a:pt x="4499926" y="12477"/>
                  <a:pt x="4368648" y="-7187"/>
                  <a:pt x="4083710" y="18288"/>
                </a:cubicBezTo>
                <a:cubicBezTo>
                  <a:pt x="3798772" y="43763"/>
                  <a:pt x="3729434" y="5501"/>
                  <a:pt x="3473806" y="18288"/>
                </a:cubicBezTo>
                <a:cubicBezTo>
                  <a:pt x="3218178" y="31075"/>
                  <a:pt x="3056855" y="30003"/>
                  <a:pt x="2704795" y="18288"/>
                </a:cubicBezTo>
                <a:cubicBezTo>
                  <a:pt x="2352735" y="6573"/>
                  <a:pt x="2319447" y="29257"/>
                  <a:pt x="1935785" y="18288"/>
                </a:cubicBezTo>
                <a:cubicBezTo>
                  <a:pt x="1552123" y="7320"/>
                  <a:pt x="1532619" y="-467"/>
                  <a:pt x="1378915" y="18288"/>
                </a:cubicBezTo>
                <a:cubicBezTo>
                  <a:pt x="1225211" y="37043"/>
                  <a:pt x="1038692" y="34308"/>
                  <a:pt x="715975" y="18288"/>
                </a:cubicBezTo>
                <a:cubicBezTo>
                  <a:pt x="393258" y="2268"/>
                  <a:pt x="303768" y="26944"/>
                  <a:pt x="0" y="18288"/>
                </a:cubicBezTo>
                <a:cubicBezTo>
                  <a:pt x="-306" y="11061"/>
                  <a:pt x="-655" y="7751"/>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1180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0B0004020202020204"/>
              <a:ea typeface="+mn-ea"/>
              <a:cs typeface="+mn-cs"/>
            </a:endParaRPr>
          </a:p>
        </p:txBody>
      </p:sp>
      <p:sp>
        <p:nvSpPr>
          <p:cNvPr id="2" name="Title 1">
            <a:extLst>
              <a:ext uri="{FF2B5EF4-FFF2-40B4-BE49-F238E27FC236}">
                <a16:creationId xmlns:a16="http://schemas.microsoft.com/office/drawing/2014/main" id="{FED6821A-8DCF-6BB6-87CF-F378F8D92D23}"/>
              </a:ext>
            </a:extLst>
          </p:cNvPr>
          <p:cNvSpPr>
            <a:spLocks noGrp="1"/>
          </p:cNvSpPr>
          <p:nvPr>
            <p:ph type="title"/>
          </p:nvPr>
        </p:nvSpPr>
        <p:spPr>
          <a:xfrm>
            <a:off x="761800" y="762001"/>
            <a:ext cx="5334197" cy="1708242"/>
          </a:xfrm>
        </p:spPr>
        <p:txBody>
          <a:bodyPr anchor="ctr">
            <a:normAutofit/>
          </a:bodyPr>
          <a:lstStyle/>
          <a:p>
            <a:r>
              <a:rPr lang="en-US" sz="4000"/>
              <a:t>What is Generative AI?</a:t>
            </a:r>
          </a:p>
        </p:txBody>
      </p:sp>
      <p:sp>
        <p:nvSpPr>
          <p:cNvPr id="3" name="Content Placeholder 2">
            <a:extLst>
              <a:ext uri="{FF2B5EF4-FFF2-40B4-BE49-F238E27FC236}">
                <a16:creationId xmlns:a16="http://schemas.microsoft.com/office/drawing/2014/main" id="{477659D8-C94C-CD6F-4775-37A5C7486834}"/>
              </a:ext>
            </a:extLst>
          </p:cNvPr>
          <p:cNvSpPr>
            <a:spLocks noGrp="1"/>
          </p:cNvSpPr>
          <p:nvPr>
            <p:ph idx="1"/>
          </p:nvPr>
        </p:nvSpPr>
        <p:spPr>
          <a:xfrm>
            <a:off x="761800" y="2470244"/>
            <a:ext cx="5334197" cy="3769835"/>
          </a:xfrm>
        </p:spPr>
        <p:txBody>
          <a:bodyPr vert="horz" lIns="91440" tIns="45720" rIns="91440" bIns="45720" rtlCol="0" anchor="ctr">
            <a:normAutofit/>
          </a:bodyPr>
          <a:lstStyle/>
          <a:p>
            <a:r>
              <a:rPr lang="en-US" sz="1300" dirty="0">
                <a:latin typeface="Neue Haas Grotesk Text Pro"/>
              </a:rPr>
              <a:t>“GPT” stands for "Generative Pre-trained Transformer."</a:t>
            </a:r>
          </a:p>
          <a:p>
            <a:r>
              <a:rPr lang="en-US" sz="1300" b="1" dirty="0">
                <a:latin typeface="Neue Haas Grotesk Text Pro"/>
              </a:rPr>
              <a:t>Generative</a:t>
            </a:r>
            <a:r>
              <a:rPr lang="en-US" sz="1300" dirty="0">
                <a:latin typeface="Neue Haas Grotesk Text Pro"/>
              </a:rPr>
              <a:t>: Refers to the AI's ability to generate new/unique output based on the input (prompt) it receives.</a:t>
            </a:r>
          </a:p>
          <a:p>
            <a:r>
              <a:rPr lang="en-US" sz="1300" b="1" dirty="0">
                <a:latin typeface="Neue Haas Grotesk Text Pro"/>
              </a:rPr>
              <a:t>Pre-trained</a:t>
            </a:r>
            <a:r>
              <a:rPr lang="en-US" sz="1300" dirty="0">
                <a:latin typeface="Neue Haas Grotesk Text Pro"/>
              </a:rPr>
              <a:t>: Indicates that the model has been trained on a large amount of data before being fine-tuned for specific tasks or applications.</a:t>
            </a:r>
          </a:p>
          <a:p>
            <a:r>
              <a:rPr lang="en-US" sz="1300" b="1" dirty="0">
                <a:latin typeface="Neue Haas Grotesk Text Pro"/>
              </a:rPr>
              <a:t>Transformer</a:t>
            </a:r>
            <a:r>
              <a:rPr lang="en-US" sz="1300" dirty="0">
                <a:latin typeface="Neue Haas Grotesk Text Pro"/>
              </a:rPr>
              <a:t>: Refers to the underlying architecture of the model, which is designed to understand the context of sequential prompts (like a back-and-forth conversation) to generate coherent responses.</a:t>
            </a:r>
          </a:p>
          <a:p>
            <a:pPr marL="0" indent="0">
              <a:buNone/>
            </a:pPr>
            <a:endParaRPr lang="en-US" sz="1300"/>
          </a:p>
          <a:p>
            <a:pPr marL="0" indent="0">
              <a:buNone/>
            </a:pPr>
            <a:r>
              <a:rPr lang="en-US" sz="1300" dirty="0"/>
              <a:t>I asked ChatGPT how it has changed from the time when people would call it a prediction engine. Here's the conclusion of its answer.</a:t>
            </a:r>
          </a:p>
          <a:p>
            <a:pPr marL="0" indent="0">
              <a:buNone/>
            </a:pPr>
            <a:r>
              <a:rPr lang="en-US" sz="1300" dirty="0"/>
              <a:t> </a:t>
            </a:r>
            <a:r>
              <a:rPr lang="en-US" sz="1300" dirty="0">
                <a:ea typeface="+mn-lt"/>
                <a:cs typeface="+mn-lt"/>
              </a:rPr>
              <a:t>... While "just a prediction engine" is technically true, it undersells the complexity. It's more like an </a:t>
            </a:r>
            <a:r>
              <a:rPr lang="en-US" sz="1300" i="1" dirty="0">
                <a:ea typeface="+mn-lt"/>
                <a:cs typeface="+mn-lt"/>
              </a:rPr>
              <a:t>incredibly sophisticated reasoning and response engine that happens to be built on predictive principles.</a:t>
            </a:r>
            <a:endParaRPr lang="en-US" sz="1300" dirty="0"/>
          </a:p>
        </p:txBody>
      </p:sp>
      <p:pic>
        <p:nvPicPr>
          <p:cNvPr id="5" name="Picture 4">
            <a:extLst>
              <a:ext uri="{FF2B5EF4-FFF2-40B4-BE49-F238E27FC236}">
                <a16:creationId xmlns:a16="http://schemas.microsoft.com/office/drawing/2014/main" id="{B7892C43-B624-27F5-7E2F-5E003912542C}"/>
              </a:ext>
            </a:extLst>
          </p:cNvPr>
          <p:cNvPicPr>
            <a:picLocks noChangeAspect="1"/>
          </p:cNvPicPr>
          <p:nvPr/>
        </p:nvPicPr>
        <p:blipFill>
          <a:blip r:embed="rId2"/>
          <a:srcRect l="32918" r="26129" b="6249"/>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3108138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BE4ED-9F82-B139-79C7-0FA0A8AB70D4}"/>
              </a:ext>
            </a:extLst>
          </p:cNvPr>
          <p:cNvSpPr>
            <a:spLocks noGrp="1"/>
          </p:cNvSpPr>
          <p:nvPr>
            <p:ph type="title"/>
          </p:nvPr>
        </p:nvSpPr>
        <p:spPr/>
        <p:txBody>
          <a:bodyPr/>
          <a:lstStyle/>
          <a:p>
            <a:r>
              <a:rPr lang="en-US" dirty="0"/>
              <a:t>What does "Pre-Trained" mean?</a:t>
            </a:r>
          </a:p>
        </p:txBody>
      </p:sp>
      <p:sp>
        <p:nvSpPr>
          <p:cNvPr id="4" name="Oval 3">
            <a:extLst>
              <a:ext uri="{FF2B5EF4-FFF2-40B4-BE49-F238E27FC236}">
                <a16:creationId xmlns:a16="http://schemas.microsoft.com/office/drawing/2014/main" id="{999A7973-3976-ED3D-A9C9-359282E807E2}"/>
              </a:ext>
            </a:extLst>
          </p:cNvPr>
          <p:cNvSpPr/>
          <p:nvPr/>
        </p:nvSpPr>
        <p:spPr>
          <a:xfrm>
            <a:off x="3412435" y="1303130"/>
            <a:ext cx="5367130" cy="5201478"/>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0B0004020202020204"/>
              <a:ea typeface="+mn-ea"/>
              <a:cs typeface="+mn-cs"/>
            </a:endParaRPr>
          </a:p>
        </p:txBody>
      </p:sp>
      <p:sp>
        <p:nvSpPr>
          <p:cNvPr id="5" name="TextBox 4">
            <a:extLst>
              <a:ext uri="{FF2B5EF4-FFF2-40B4-BE49-F238E27FC236}">
                <a16:creationId xmlns:a16="http://schemas.microsoft.com/office/drawing/2014/main" id="{6A76811C-31A0-C84E-A9E4-65BEDB0C3CE4}"/>
              </a:ext>
            </a:extLst>
          </p:cNvPr>
          <p:cNvSpPr txBox="1"/>
          <p:nvPr/>
        </p:nvSpPr>
        <p:spPr>
          <a:xfrm>
            <a:off x="5102086" y="3257826"/>
            <a:ext cx="2418521"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All Information Known to Humans and Machines</a:t>
            </a:r>
          </a:p>
        </p:txBody>
      </p:sp>
    </p:spTree>
    <p:extLst>
      <p:ext uri="{BB962C8B-B14F-4D97-AF65-F5344CB8AC3E}">
        <p14:creationId xmlns:p14="http://schemas.microsoft.com/office/powerpoint/2010/main" val="49739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6B6BF1ED-5DCE-E7B8-2685-FBF4CCBDB2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FAF76F-62BA-80C1-CC99-43F1AD2840A8}"/>
              </a:ext>
            </a:extLst>
          </p:cNvPr>
          <p:cNvSpPr>
            <a:spLocks noGrp="1"/>
          </p:cNvSpPr>
          <p:nvPr>
            <p:ph type="title"/>
          </p:nvPr>
        </p:nvSpPr>
        <p:spPr/>
        <p:txBody>
          <a:bodyPr/>
          <a:lstStyle/>
          <a:p>
            <a:r>
              <a:rPr lang="en-US" dirty="0"/>
              <a:t>What does "Pre-Trained" mean?</a:t>
            </a:r>
          </a:p>
        </p:txBody>
      </p:sp>
      <p:sp>
        <p:nvSpPr>
          <p:cNvPr id="4" name="Oval 3">
            <a:extLst>
              <a:ext uri="{FF2B5EF4-FFF2-40B4-BE49-F238E27FC236}">
                <a16:creationId xmlns:a16="http://schemas.microsoft.com/office/drawing/2014/main" id="{750DF57E-A92E-31E4-DC35-48F88684A653}"/>
              </a:ext>
            </a:extLst>
          </p:cNvPr>
          <p:cNvSpPr/>
          <p:nvPr/>
        </p:nvSpPr>
        <p:spPr>
          <a:xfrm>
            <a:off x="6096000" y="1358347"/>
            <a:ext cx="5367130" cy="5201478"/>
          </a:xfrm>
          <a:prstGeom prst="ellipse">
            <a:avLst/>
          </a:prstGeom>
          <a:solidFill>
            <a:schemeClr val="accent4">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0B0004020202020204"/>
              <a:ea typeface="+mn-ea"/>
              <a:cs typeface="+mn-cs"/>
            </a:endParaRPr>
          </a:p>
        </p:txBody>
      </p:sp>
      <p:sp>
        <p:nvSpPr>
          <p:cNvPr id="5" name="TextBox 4">
            <a:extLst>
              <a:ext uri="{FF2B5EF4-FFF2-40B4-BE49-F238E27FC236}">
                <a16:creationId xmlns:a16="http://schemas.microsoft.com/office/drawing/2014/main" id="{3C835A28-A5EE-EDBC-5DDE-EB6694681149}"/>
              </a:ext>
            </a:extLst>
          </p:cNvPr>
          <p:cNvSpPr txBox="1"/>
          <p:nvPr/>
        </p:nvSpPr>
        <p:spPr>
          <a:xfrm>
            <a:off x="629477" y="2087217"/>
            <a:ext cx="5157303"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Prompt: How do I write a grant proposal?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 The spots in knowledge you really need to use.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Blue: What the bot uses to help you.</a:t>
            </a:r>
          </a:p>
        </p:txBody>
      </p:sp>
      <p:sp>
        <p:nvSpPr>
          <p:cNvPr id="3" name="TextBox 2">
            <a:extLst>
              <a:ext uri="{FF2B5EF4-FFF2-40B4-BE49-F238E27FC236}">
                <a16:creationId xmlns:a16="http://schemas.microsoft.com/office/drawing/2014/main" id="{F304837A-9365-BC62-4AFD-0863919B81B8}"/>
              </a:ext>
            </a:extLst>
          </p:cNvPr>
          <p:cNvSpPr txBox="1"/>
          <p:nvPr/>
        </p:nvSpPr>
        <p:spPr>
          <a:xfrm>
            <a:off x="9651999" y="4759738"/>
            <a:ext cx="2981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a:t>
            </a:r>
          </a:p>
        </p:txBody>
      </p:sp>
    </p:spTree>
    <p:extLst>
      <p:ext uri="{BB962C8B-B14F-4D97-AF65-F5344CB8AC3E}">
        <p14:creationId xmlns:p14="http://schemas.microsoft.com/office/powerpoint/2010/main" val="2813013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1AF96-8E50-A443-55F2-A9D1BB26B8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FE731-2562-F414-94CD-AA0522FF1A42}"/>
              </a:ext>
            </a:extLst>
          </p:cNvPr>
          <p:cNvSpPr>
            <a:spLocks noGrp="1"/>
          </p:cNvSpPr>
          <p:nvPr>
            <p:ph type="title"/>
          </p:nvPr>
        </p:nvSpPr>
        <p:spPr/>
        <p:txBody>
          <a:bodyPr/>
          <a:lstStyle/>
          <a:p>
            <a:r>
              <a:rPr lang="en-US" dirty="0"/>
              <a:t>What does "Pre-Trained" mean?</a:t>
            </a:r>
          </a:p>
        </p:txBody>
      </p:sp>
      <p:sp>
        <p:nvSpPr>
          <p:cNvPr id="4" name="Oval 3">
            <a:extLst>
              <a:ext uri="{FF2B5EF4-FFF2-40B4-BE49-F238E27FC236}">
                <a16:creationId xmlns:a16="http://schemas.microsoft.com/office/drawing/2014/main" id="{5F03A139-E141-B64E-FC5D-CCAAF28F0935}"/>
              </a:ext>
            </a:extLst>
          </p:cNvPr>
          <p:cNvSpPr/>
          <p:nvPr/>
        </p:nvSpPr>
        <p:spPr>
          <a:xfrm>
            <a:off x="6283739" y="1148521"/>
            <a:ext cx="5367130" cy="5201478"/>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DBA1EDF-E22D-9D1D-C328-63F9DFAD3EDE}"/>
              </a:ext>
            </a:extLst>
          </p:cNvPr>
          <p:cNvSpPr txBox="1"/>
          <p:nvPr/>
        </p:nvSpPr>
        <p:spPr>
          <a:xfrm>
            <a:off x="629477" y="2087217"/>
            <a:ext cx="5157303"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Prompt: I’m the CEO of a nonprofit that helps blind college students use assistive technology. I'm working on a grant proposal to gain funds from the Office of Civil Rights' program called Blind Typers. I'm uploading documents with my initial thoughts along with information about my organization, past successful projects, the grant application instructions........First ask me 1 question at a time to probe my thinking to make sure I'm approaching this proposal from a good place. After I'm satisfied that we're on the right track, I'll ask you to help me organize the proposal.</a:t>
            </a:r>
          </a:p>
          <a:p>
            <a:endParaRPr lang="en-US" dirty="0"/>
          </a:p>
          <a:p>
            <a:r>
              <a:rPr lang="en-US" dirty="0"/>
              <a:t>X: The spot in knowledge you really need to use.</a:t>
            </a:r>
          </a:p>
          <a:p>
            <a:endParaRPr lang="en-US" dirty="0"/>
          </a:p>
          <a:p>
            <a:r>
              <a:rPr lang="en-US" dirty="0"/>
              <a:t>Blue: What the bot uses to help you.</a:t>
            </a:r>
          </a:p>
        </p:txBody>
      </p:sp>
      <p:sp>
        <p:nvSpPr>
          <p:cNvPr id="6" name="Oval 5">
            <a:extLst>
              <a:ext uri="{FF2B5EF4-FFF2-40B4-BE49-F238E27FC236}">
                <a16:creationId xmlns:a16="http://schemas.microsoft.com/office/drawing/2014/main" id="{49E4D921-AF98-B392-5425-40FD025302C0}"/>
              </a:ext>
            </a:extLst>
          </p:cNvPr>
          <p:cNvSpPr/>
          <p:nvPr/>
        </p:nvSpPr>
        <p:spPr>
          <a:xfrm>
            <a:off x="9353826" y="4605130"/>
            <a:ext cx="894521" cy="673652"/>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D073F37-5BC4-F06B-3C8B-7673ED7D2E5A}"/>
              </a:ext>
            </a:extLst>
          </p:cNvPr>
          <p:cNvSpPr txBox="1"/>
          <p:nvPr/>
        </p:nvSpPr>
        <p:spPr>
          <a:xfrm>
            <a:off x="9651999" y="4759738"/>
            <a:ext cx="2981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X</a:t>
            </a:r>
          </a:p>
        </p:txBody>
      </p:sp>
      <p:sp>
        <p:nvSpPr>
          <p:cNvPr id="7" name="TextBox 5">
            <a:extLst>
              <a:ext uri="{FF2B5EF4-FFF2-40B4-BE49-F238E27FC236}">
                <a16:creationId xmlns:a16="http://schemas.microsoft.com/office/drawing/2014/main" id="{37C1C04A-5B6F-0D8B-B039-07DC06C1FAA1}"/>
              </a:ext>
            </a:extLst>
          </p:cNvPr>
          <p:cNvSpPr txBox="1"/>
          <p:nvPr/>
        </p:nvSpPr>
        <p:spPr>
          <a:xfrm>
            <a:off x="5632173" y="6427304"/>
            <a:ext cx="7458764"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Note: It's still using the whole circle to understand language.</a:t>
            </a:r>
          </a:p>
        </p:txBody>
      </p:sp>
    </p:spTree>
    <p:extLst>
      <p:ext uri="{BB962C8B-B14F-4D97-AF65-F5344CB8AC3E}">
        <p14:creationId xmlns:p14="http://schemas.microsoft.com/office/powerpoint/2010/main" val="2300523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99D1AF96-8E50-A443-55F2-A9D1BB26B81D}"/>
            </a:ext>
          </a:extLst>
        </p:cNvPr>
        <p:cNvGrpSpPr/>
        <p:nvPr/>
      </p:nvGrpSpPr>
      <p:grpSpPr>
        <a:xfrm>
          <a:off x="0" y="0"/>
          <a:ext cx="0" cy="0"/>
          <a:chOff x="0" y="0"/>
          <a:chExt cx="0" cy="0"/>
        </a:xfrm>
      </p:grpSpPr>
      <p:sp>
        <p:nvSpPr>
          <p:cNvPr id="19" name="Oval 18">
            <a:extLst>
              <a:ext uri="{FF2B5EF4-FFF2-40B4-BE49-F238E27FC236}">
                <a16:creationId xmlns:a16="http://schemas.microsoft.com/office/drawing/2014/main" id="{E7488ECA-6445-ED98-C6A9-DA5718C023D7}"/>
              </a:ext>
            </a:extLst>
          </p:cNvPr>
          <p:cNvSpPr/>
          <p:nvPr/>
        </p:nvSpPr>
        <p:spPr>
          <a:xfrm>
            <a:off x="10198413" y="3646719"/>
            <a:ext cx="707572" cy="655041"/>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2673F84-4746-6EEE-B42D-4B5EE22542AF}"/>
              </a:ext>
            </a:extLst>
          </p:cNvPr>
          <p:cNvSpPr/>
          <p:nvPr/>
        </p:nvSpPr>
        <p:spPr>
          <a:xfrm>
            <a:off x="9419533" y="4616883"/>
            <a:ext cx="707572" cy="655041"/>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E05B4C0-253A-CA06-1B0C-DC046FC19184}"/>
              </a:ext>
            </a:extLst>
          </p:cNvPr>
          <p:cNvSpPr/>
          <p:nvPr/>
        </p:nvSpPr>
        <p:spPr>
          <a:xfrm>
            <a:off x="8297632" y="5033299"/>
            <a:ext cx="707572" cy="655041"/>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DF4A322B-4EA9-8AFA-0932-A80D81820823}"/>
              </a:ext>
            </a:extLst>
          </p:cNvPr>
          <p:cNvSpPr/>
          <p:nvPr/>
        </p:nvSpPr>
        <p:spPr>
          <a:xfrm>
            <a:off x="7135583" y="4521113"/>
            <a:ext cx="707572" cy="655041"/>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4FE731-2562-F414-94CD-AA0522FF1A42}"/>
              </a:ext>
            </a:extLst>
          </p:cNvPr>
          <p:cNvSpPr>
            <a:spLocks noGrp="1"/>
          </p:cNvSpPr>
          <p:nvPr>
            <p:ph type="title"/>
          </p:nvPr>
        </p:nvSpPr>
        <p:spPr/>
        <p:txBody>
          <a:bodyPr/>
          <a:lstStyle/>
          <a:p>
            <a:r>
              <a:rPr lang="en-US" dirty="0"/>
              <a:t>More realistic representation</a:t>
            </a:r>
          </a:p>
        </p:txBody>
      </p:sp>
      <p:sp>
        <p:nvSpPr>
          <p:cNvPr id="5" name="TextBox 4">
            <a:extLst>
              <a:ext uri="{FF2B5EF4-FFF2-40B4-BE49-F238E27FC236}">
                <a16:creationId xmlns:a16="http://schemas.microsoft.com/office/drawing/2014/main" id="{2DBA1EDF-E22D-9D1D-C328-63F9DFAD3EDE}"/>
              </a:ext>
            </a:extLst>
          </p:cNvPr>
          <p:cNvSpPr txBox="1"/>
          <p:nvPr/>
        </p:nvSpPr>
        <p:spPr>
          <a:xfrm>
            <a:off x="629477" y="2087217"/>
            <a:ext cx="5157303"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Prompt: I’m the CEO of a nonprofit that helps blind college students use assistive technology. I'm working on a grant proposal to gain funds from the Office of Civil Rights' program called Blind Typers. I'm uploading documents with my initial thoughts along with information about my organization, past successful projects, the grant application instructions........First ask me 1 question at a time to probe my thinking to make sure I'm approaching this proposal from a good place. After I'm satisfied that we're on the right track, I'll ask you to help me organize the proposal.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 The spots in knowledge you really need to use.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Blue: What the bot uses to help you.</a:t>
            </a:r>
          </a:p>
        </p:txBody>
      </p:sp>
      <p:sp>
        <p:nvSpPr>
          <p:cNvPr id="7" name="TextBox 5">
            <a:extLst>
              <a:ext uri="{FF2B5EF4-FFF2-40B4-BE49-F238E27FC236}">
                <a16:creationId xmlns:a16="http://schemas.microsoft.com/office/drawing/2014/main" id="{37C1C04A-5B6F-0D8B-B039-07DC06C1FAA1}"/>
              </a:ext>
            </a:extLst>
          </p:cNvPr>
          <p:cNvSpPr txBox="1"/>
          <p:nvPr/>
        </p:nvSpPr>
        <p:spPr>
          <a:xfrm>
            <a:off x="5632173" y="6427304"/>
            <a:ext cx="7458764"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ptos" panose="020B0004020202020204"/>
                <a:ea typeface="+mn-ea"/>
                <a:cs typeface="+mn-cs"/>
              </a:rPr>
              <a:t>Note: It's still using the whole circle to understand language.</a:t>
            </a:r>
          </a:p>
        </p:txBody>
      </p:sp>
      <p:sp>
        <p:nvSpPr>
          <p:cNvPr id="11" name="Oval 10">
            <a:extLst>
              <a:ext uri="{FF2B5EF4-FFF2-40B4-BE49-F238E27FC236}">
                <a16:creationId xmlns:a16="http://schemas.microsoft.com/office/drawing/2014/main" id="{842AC5FC-1CB0-9B2D-1246-4E2C28709D00}"/>
              </a:ext>
            </a:extLst>
          </p:cNvPr>
          <p:cNvSpPr/>
          <p:nvPr/>
        </p:nvSpPr>
        <p:spPr>
          <a:xfrm>
            <a:off x="6096000" y="1358347"/>
            <a:ext cx="5367130" cy="5201478"/>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0B0004020202020204"/>
              <a:ea typeface="+mn-ea"/>
              <a:cs typeface="+mn-cs"/>
            </a:endParaRPr>
          </a:p>
        </p:txBody>
      </p:sp>
      <p:sp>
        <p:nvSpPr>
          <p:cNvPr id="12" name="TextBox 11">
            <a:extLst>
              <a:ext uri="{FF2B5EF4-FFF2-40B4-BE49-F238E27FC236}">
                <a16:creationId xmlns:a16="http://schemas.microsoft.com/office/drawing/2014/main" id="{66BED4B6-5180-5772-CB4E-A422C37A0A57}"/>
              </a:ext>
            </a:extLst>
          </p:cNvPr>
          <p:cNvSpPr txBox="1"/>
          <p:nvPr/>
        </p:nvSpPr>
        <p:spPr>
          <a:xfrm>
            <a:off x="9651999" y="4759738"/>
            <a:ext cx="2981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a:t>
            </a:r>
          </a:p>
        </p:txBody>
      </p:sp>
      <p:sp>
        <p:nvSpPr>
          <p:cNvPr id="13" name="TextBox 12">
            <a:extLst>
              <a:ext uri="{FF2B5EF4-FFF2-40B4-BE49-F238E27FC236}">
                <a16:creationId xmlns:a16="http://schemas.microsoft.com/office/drawing/2014/main" id="{12049E6D-7B6C-F7A2-06AE-0F2F8FA9C9A8}"/>
              </a:ext>
            </a:extLst>
          </p:cNvPr>
          <p:cNvSpPr txBox="1"/>
          <p:nvPr/>
        </p:nvSpPr>
        <p:spPr>
          <a:xfrm>
            <a:off x="8492907" y="5176154"/>
            <a:ext cx="2981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a:t>
            </a:r>
          </a:p>
        </p:txBody>
      </p:sp>
      <p:sp>
        <p:nvSpPr>
          <p:cNvPr id="14" name="TextBox 13">
            <a:extLst>
              <a:ext uri="{FF2B5EF4-FFF2-40B4-BE49-F238E27FC236}">
                <a16:creationId xmlns:a16="http://schemas.microsoft.com/office/drawing/2014/main" id="{B513649D-3006-A2BB-00F4-35BE26C7D84F}"/>
              </a:ext>
            </a:extLst>
          </p:cNvPr>
          <p:cNvSpPr txBox="1"/>
          <p:nvPr/>
        </p:nvSpPr>
        <p:spPr>
          <a:xfrm>
            <a:off x="10403113" y="3774420"/>
            <a:ext cx="2981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a:t>
            </a:r>
          </a:p>
        </p:txBody>
      </p:sp>
      <p:sp>
        <p:nvSpPr>
          <p:cNvPr id="15" name="TextBox 14">
            <a:extLst>
              <a:ext uri="{FF2B5EF4-FFF2-40B4-BE49-F238E27FC236}">
                <a16:creationId xmlns:a16="http://schemas.microsoft.com/office/drawing/2014/main" id="{8F673531-AAA3-8B50-C60B-2E64B04EA39F}"/>
              </a:ext>
            </a:extLst>
          </p:cNvPr>
          <p:cNvSpPr txBox="1"/>
          <p:nvPr/>
        </p:nvSpPr>
        <p:spPr>
          <a:xfrm>
            <a:off x="7340283" y="4631790"/>
            <a:ext cx="29817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0B0004020202020204"/>
                <a:ea typeface="+mn-ea"/>
                <a:cs typeface="+mn-cs"/>
              </a:rPr>
              <a:t>X</a:t>
            </a:r>
          </a:p>
        </p:txBody>
      </p:sp>
      <p:cxnSp>
        <p:nvCxnSpPr>
          <p:cNvPr id="21" name="Straight Arrow Connector 20">
            <a:extLst>
              <a:ext uri="{FF2B5EF4-FFF2-40B4-BE49-F238E27FC236}">
                <a16:creationId xmlns:a16="http://schemas.microsoft.com/office/drawing/2014/main" id="{84B11AA5-FE12-8F49-E271-8B631D963683}"/>
              </a:ext>
            </a:extLst>
          </p:cNvPr>
          <p:cNvCxnSpPr/>
          <p:nvPr/>
        </p:nvCxnSpPr>
        <p:spPr>
          <a:xfrm flipH="1">
            <a:off x="7843155" y="2960914"/>
            <a:ext cx="649752" cy="134084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5AA39432-8368-9D86-003A-3C17E830593A}"/>
              </a:ext>
            </a:extLst>
          </p:cNvPr>
          <p:cNvCxnSpPr/>
          <p:nvPr/>
        </p:nvCxnSpPr>
        <p:spPr>
          <a:xfrm>
            <a:off x="8665029" y="3069771"/>
            <a:ext cx="0" cy="145134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4AD68844-CFC5-D143-ED2F-DC015DDE5B72}"/>
              </a:ext>
            </a:extLst>
          </p:cNvPr>
          <p:cNvCxnSpPr/>
          <p:nvPr/>
        </p:nvCxnSpPr>
        <p:spPr>
          <a:xfrm>
            <a:off x="9005204" y="3058886"/>
            <a:ext cx="519796" cy="146222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967A1C54-EF25-F0D0-57A6-DF9D6CCB4BDD}"/>
              </a:ext>
            </a:extLst>
          </p:cNvPr>
          <p:cNvCxnSpPr/>
          <p:nvPr/>
        </p:nvCxnSpPr>
        <p:spPr>
          <a:xfrm>
            <a:off x="9209314" y="2873829"/>
            <a:ext cx="917791" cy="77289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663666B1-3552-ECD9-7F20-B039E684AE82}"/>
              </a:ext>
            </a:extLst>
          </p:cNvPr>
          <p:cNvSpPr txBox="1"/>
          <p:nvPr/>
        </p:nvSpPr>
        <p:spPr>
          <a:xfrm>
            <a:off x="6782803" y="1526624"/>
            <a:ext cx="4444801" cy="1754326"/>
          </a:xfrm>
          <a:prstGeom prst="rect">
            <a:avLst/>
          </a:prstGeom>
          <a:solidFill>
            <a:schemeClr val="tx1"/>
          </a:solidFill>
        </p:spPr>
        <p:txBody>
          <a:bodyPr wrap="square" rtlCol="0">
            <a:spAutoFit/>
          </a:bodyPr>
          <a:lstStyle/>
          <a:p>
            <a:r>
              <a:rPr lang="en-US" dirty="0">
                <a:solidFill>
                  <a:schemeClr val="bg1"/>
                </a:solidFill>
              </a:rPr>
              <a:t>Pressure from biases from training sources and Bias from YOU.</a:t>
            </a:r>
          </a:p>
          <a:p>
            <a:r>
              <a:rPr lang="en-US" dirty="0">
                <a:solidFill>
                  <a:schemeClr val="bg1"/>
                </a:solidFill>
              </a:rPr>
              <a:t>But I hypothesize that including more information and more of your own thoughts will decrease the bias from the training sources.</a:t>
            </a:r>
          </a:p>
        </p:txBody>
      </p:sp>
    </p:spTree>
    <p:extLst>
      <p:ext uri="{BB962C8B-B14F-4D97-AF65-F5344CB8AC3E}">
        <p14:creationId xmlns:p14="http://schemas.microsoft.com/office/powerpoint/2010/main" val="1788152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BCFE5A-0846-00AA-2C40-002F670F5B4C}"/>
              </a:ext>
            </a:extLst>
          </p:cNvPr>
          <p:cNvSpPr>
            <a:spLocks noGrp="1"/>
          </p:cNvSpPr>
          <p:nvPr>
            <p:ph type="title"/>
          </p:nvPr>
        </p:nvSpPr>
        <p:spPr>
          <a:xfrm>
            <a:off x="838200" y="557188"/>
            <a:ext cx="10515600" cy="1133499"/>
          </a:xfrm>
        </p:spPr>
        <p:txBody>
          <a:bodyPr>
            <a:normAutofit/>
          </a:bodyPr>
          <a:lstStyle/>
          <a:p>
            <a:pPr algn="ctr"/>
            <a:r>
              <a:rPr lang="en-US" sz="5200"/>
              <a:t>Prompting Basics</a:t>
            </a:r>
          </a:p>
        </p:txBody>
      </p:sp>
      <p:graphicFrame>
        <p:nvGraphicFramePr>
          <p:cNvPr id="5" name="Content Placeholder 2">
            <a:extLst>
              <a:ext uri="{FF2B5EF4-FFF2-40B4-BE49-F238E27FC236}">
                <a16:creationId xmlns:a16="http://schemas.microsoft.com/office/drawing/2014/main" id="{EC5F39FE-B312-B03D-0A9D-46F6A7DC769C}"/>
              </a:ext>
            </a:extLst>
          </p:cNvPr>
          <p:cNvGraphicFramePr>
            <a:graphicFrameLocks noGrp="1"/>
          </p:cNvGraphicFramePr>
          <p:nvPr>
            <p:ph idx="1"/>
            <p:extLst>
              <p:ext uri="{D42A27DB-BD31-4B8C-83A1-F6EECF244321}">
                <p14:modId xmlns:p14="http://schemas.microsoft.com/office/powerpoint/2010/main" val="1678087872"/>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0038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41B9B-EB54-BE1D-1D03-F7943851E8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7532A-34DF-B8E2-C9E6-56012CCF171F}"/>
              </a:ext>
            </a:extLst>
          </p:cNvPr>
          <p:cNvSpPr>
            <a:spLocks noGrp="1"/>
          </p:cNvSpPr>
          <p:nvPr>
            <p:ph type="title"/>
          </p:nvPr>
        </p:nvSpPr>
        <p:spPr/>
        <p:txBody>
          <a:bodyPr/>
          <a:lstStyle/>
          <a:p>
            <a:r>
              <a:rPr lang="en-US"/>
              <a:t>Example</a:t>
            </a:r>
            <a:endParaRPr lang="en-US" dirty="0"/>
          </a:p>
        </p:txBody>
      </p:sp>
      <p:sp>
        <p:nvSpPr>
          <p:cNvPr id="3" name="Content Placeholder 2">
            <a:extLst>
              <a:ext uri="{FF2B5EF4-FFF2-40B4-BE49-F238E27FC236}">
                <a16:creationId xmlns:a16="http://schemas.microsoft.com/office/drawing/2014/main" id="{E6DA4C9F-CDC7-9AC7-46A2-262E03A644AE}"/>
              </a:ext>
            </a:extLst>
          </p:cNvPr>
          <p:cNvSpPr>
            <a:spLocks noGrp="1"/>
          </p:cNvSpPr>
          <p:nvPr>
            <p:ph idx="1"/>
          </p:nvPr>
        </p:nvSpPr>
        <p:spPr/>
        <p:txBody>
          <a:bodyPr>
            <a:normAutofit lnSpcReduction="10000"/>
          </a:bodyPr>
          <a:lstStyle/>
          <a:p>
            <a:pPr marL="0" indent="0">
              <a:buNone/>
            </a:pPr>
            <a:r>
              <a:rPr lang="en-US" dirty="0">
                <a:highlight>
                  <a:srgbClr val="FFFF00"/>
                </a:highlight>
              </a:rPr>
              <a:t>I am the director of academic technology at a small liberal arts college. </a:t>
            </a:r>
            <a:r>
              <a:rPr lang="en-US" dirty="0">
                <a:highlight>
                  <a:srgbClr val="00FF00"/>
                </a:highlight>
              </a:rPr>
              <a:t>I’m working on a learning management system evaluation comparing Moodle, D2L Brightspace, and Canvas. </a:t>
            </a:r>
            <a:r>
              <a:rPr lang="en-US" dirty="0">
                <a:highlight>
                  <a:srgbClr val="00FFFF"/>
                </a:highlight>
              </a:rPr>
              <a:t>I am going to upload the following documents (too many to list here, but stuff like eval process, pricing, feedback data, feature rubric, rubric results, etc.) Additionally, after this prompt I’ll share with you my personal thoughts on how each piece of information fits together with what I know of the LMS marketplace. </a:t>
            </a:r>
            <a:r>
              <a:rPr lang="en-US" dirty="0">
                <a:highlight>
                  <a:srgbClr val="FF00FF"/>
                </a:highlight>
              </a:rPr>
              <a:t>I’d like for you to ask me thought-provoking questions about the provided information to ensure I’m not missing anything in the analysis that will lead to my recommendation of which LMS my college ought to use.</a:t>
            </a:r>
          </a:p>
          <a:p>
            <a:pPr marL="0" indent="0">
              <a:buNone/>
            </a:pPr>
            <a:r>
              <a:rPr lang="en-US" dirty="0">
                <a:highlight>
                  <a:srgbClr val="FFFF00"/>
                </a:highlight>
              </a:rPr>
              <a:t>Role  </a:t>
            </a:r>
            <a:r>
              <a:rPr lang="en-US" dirty="0"/>
              <a:t>      </a:t>
            </a:r>
            <a:r>
              <a:rPr lang="en-US" dirty="0">
                <a:highlight>
                  <a:srgbClr val="00FF00"/>
                </a:highlight>
              </a:rPr>
              <a:t>Context  </a:t>
            </a:r>
            <a:r>
              <a:rPr lang="en-US" dirty="0"/>
              <a:t>     </a:t>
            </a:r>
            <a:r>
              <a:rPr lang="en-US" dirty="0">
                <a:highlight>
                  <a:srgbClr val="00FFFF"/>
                </a:highlight>
              </a:rPr>
              <a:t>Information</a:t>
            </a:r>
            <a:r>
              <a:rPr lang="en-US" dirty="0"/>
              <a:t>      </a:t>
            </a:r>
            <a:r>
              <a:rPr lang="en-US" dirty="0">
                <a:highlight>
                  <a:srgbClr val="FF00FF"/>
                </a:highlight>
              </a:rPr>
              <a:t>Output</a:t>
            </a:r>
          </a:p>
          <a:p>
            <a:pPr marL="0" indent="0">
              <a:buNone/>
            </a:pPr>
            <a:endParaRPr lang="en-US" dirty="0"/>
          </a:p>
        </p:txBody>
      </p:sp>
    </p:spTree>
    <p:extLst>
      <p:ext uri="{BB962C8B-B14F-4D97-AF65-F5344CB8AC3E}">
        <p14:creationId xmlns:p14="http://schemas.microsoft.com/office/powerpoint/2010/main" val="1935444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DEF27-D5D8-562C-2A18-6674400B6DFA}"/>
              </a:ext>
            </a:extLst>
          </p:cNvPr>
          <p:cNvSpPr>
            <a:spLocks noGrp="1"/>
          </p:cNvSpPr>
          <p:nvPr>
            <p:ph type="title"/>
          </p:nvPr>
        </p:nvSpPr>
        <p:spPr/>
        <p:txBody>
          <a:bodyPr/>
          <a:lstStyle/>
          <a:p>
            <a:r>
              <a:rPr lang="en-US" dirty="0"/>
              <a:t>Student Life Example</a:t>
            </a:r>
          </a:p>
        </p:txBody>
      </p:sp>
      <p:sp>
        <p:nvSpPr>
          <p:cNvPr id="3" name="Content Placeholder 2">
            <a:extLst>
              <a:ext uri="{FF2B5EF4-FFF2-40B4-BE49-F238E27FC236}">
                <a16:creationId xmlns:a16="http://schemas.microsoft.com/office/drawing/2014/main" id="{BB9A6525-EC5A-A768-7547-BCE68F7052B3}"/>
              </a:ext>
            </a:extLst>
          </p:cNvPr>
          <p:cNvSpPr>
            <a:spLocks noGrp="1"/>
          </p:cNvSpPr>
          <p:nvPr>
            <p:ph idx="1"/>
          </p:nvPr>
        </p:nvSpPr>
        <p:spPr/>
        <p:txBody>
          <a:bodyPr>
            <a:normAutofit fontScale="70000" lnSpcReduction="20000"/>
          </a:bodyPr>
          <a:lstStyle/>
          <a:p>
            <a:r>
              <a:rPr lang="en-US" dirty="0"/>
              <a:t>I am the Director of Residence Life at a small liberal arts college. I am uploading the college’s policy regarding animals in residence halls and the policy regarding service/emotional support animals. I have a student who brought a cat to campus and is claiming it is a service animal that makes her feel better when she’s feeling anxious. My initial thought is that the cat would be categorized as an emotional support animal rather than a service animal, the student needs to go through the appropriate ADS procedures, and the cat must be removed from campus until that has occurred. I’m now going to give you steps to follow. I want you to complete one at a time and ask me if I’m ready to proceed to the next step when you think we’re finished with the previous step. First, read the policies and ask me 1 probing question at a time to ensure I’m understanding the situation clearly. Second, ask me for the communication I plan on sending the student. When I send it to you I want you to check it for tone, possible misunderstandings, etc. and make suggestions for edits.</a:t>
            </a:r>
          </a:p>
          <a:p>
            <a:r>
              <a:rPr lang="en-US" dirty="0"/>
              <a:t>AI as a Partner</a:t>
            </a:r>
          </a:p>
          <a:p>
            <a:pPr lvl="1"/>
            <a:r>
              <a:rPr lang="en-US" dirty="0"/>
              <a:t>AI helps </a:t>
            </a:r>
            <a:r>
              <a:rPr lang="en-US" i="1" dirty="0"/>
              <a:t>facilitate careful, step-by-step decision-making</a:t>
            </a:r>
            <a:r>
              <a:rPr lang="en-US" dirty="0"/>
              <a:t> in sensitive, policy-driven situations. It acts as a </a:t>
            </a:r>
            <a:r>
              <a:rPr lang="en-US" b="1" dirty="0"/>
              <a:t>thoughtful sounding board</a:t>
            </a:r>
            <a:r>
              <a:rPr lang="en-US" dirty="0"/>
              <a:t>, guiding you through each stage—first by ensuring you fully understand the relevant policies, then by reviewing your communication for tone and clarity. You remain the decision-maker, especially in applying judgment, enforcing policy, and managing student interactions.</a:t>
            </a:r>
          </a:p>
          <a:p>
            <a:endParaRPr lang="en-US" dirty="0"/>
          </a:p>
        </p:txBody>
      </p:sp>
    </p:spTree>
    <p:extLst>
      <p:ext uri="{BB962C8B-B14F-4D97-AF65-F5344CB8AC3E}">
        <p14:creationId xmlns:p14="http://schemas.microsoft.com/office/powerpoint/2010/main" val="3459629155"/>
      </p:ext>
    </p:extLst>
  </p:cSld>
  <p:clrMapOvr>
    <a:masterClrMapping/>
  </p:clrMapOvr>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TotalTime>
  <Words>1505</Words>
  <Application>Microsoft Office PowerPoint</Application>
  <PresentationFormat>Widescreen</PresentationFormat>
  <Paragraphs>71</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AngleLinesVTI</vt:lpstr>
      <vt:lpstr>office theme</vt:lpstr>
      <vt:lpstr>AI as a Partner: Prompt Engineering</vt:lpstr>
      <vt:lpstr>What is Generative AI?</vt:lpstr>
      <vt:lpstr>What does "Pre-Trained" mean?</vt:lpstr>
      <vt:lpstr>What does "Pre-Trained" mean?</vt:lpstr>
      <vt:lpstr>What does "Pre-Trained" mean?</vt:lpstr>
      <vt:lpstr>More realistic representation</vt:lpstr>
      <vt:lpstr>Prompting Basics</vt:lpstr>
      <vt:lpstr>Example</vt:lpstr>
      <vt:lpstr>Student Life Example</vt:lpstr>
      <vt:lpstr>Advancement Example</vt:lpstr>
      <vt:lpstr>Finance Example</vt:lpstr>
      <vt:lpstr>DEI Division Example</vt:lpstr>
      <vt:lpstr>Student Planning and Time Management</vt:lpstr>
      <vt:lpstr>Reading Help</vt:lpstr>
      <vt:lpstr>Independent Learning Support</vt:lpstr>
      <vt:lpstr>Try your own.  Ask me questions. What else do you want to know?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D'Annibale, James</dc:creator>
  <cp:lastModifiedBy>D'Annibale, James</cp:lastModifiedBy>
  <cp:revision>6</cp:revision>
  <dcterms:created xsi:type="dcterms:W3CDTF">2025-04-07T12:24:01Z</dcterms:created>
  <dcterms:modified xsi:type="dcterms:W3CDTF">2025-04-14T19:21:18Z</dcterms:modified>
</cp:coreProperties>
</file>